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handoutMasterIdLst>
    <p:handoutMasterId r:id="rId19"/>
  </p:handoutMasterIdLst>
  <p:sldIdLst>
    <p:sldId id="256" r:id="rId2"/>
    <p:sldId id="269" r:id="rId3"/>
    <p:sldId id="270" r:id="rId4"/>
    <p:sldId id="271" r:id="rId5"/>
    <p:sldId id="272" r:id="rId6"/>
    <p:sldId id="262" r:id="rId7"/>
    <p:sldId id="278" r:id="rId8"/>
    <p:sldId id="279" r:id="rId9"/>
    <p:sldId id="280" r:id="rId10"/>
    <p:sldId id="281" r:id="rId11"/>
    <p:sldId id="282" r:id="rId12"/>
    <p:sldId id="273" r:id="rId13"/>
    <p:sldId id="277" r:id="rId14"/>
    <p:sldId id="276" r:id="rId15"/>
    <p:sldId id="275" r:id="rId16"/>
    <p:sldId id="268" r:id="rId17"/>
    <p:sldId id="283"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71" autoAdjust="0"/>
  </p:normalViewPr>
  <p:slideViewPr>
    <p:cSldViewPr>
      <p:cViewPr varScale="1">
        <p:scale>
          <a:sx n="70" d="100"/>
          <a:sy n="70" d="100"/>
        </p:scale>
        <p:origin x="-13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ED0BA5-2531-44ED-A258-F45A895D7E30}" type="datetimeFigureOut">
              <a:rPr lang="en-US" smtClean="0"/>
              <a:t>12/26/2017</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3D3A7A-B09B-4074-878F-9059FFD48E59}" type="slidenum">
              <a:rPr lang="en-US" smtClean="0"/>
              <a:t>‹#›</a:t>
            </a:fld>
            <a:endParaRPr lang="en-US"/>
          </a:p>
        </p:txBody>
      </p:sp>
    </p:spTree>
    <p:extLst>
      <p:ext uri="{BB962C8B-B14F-4D97-AF65-F5344CB8AC3E}">
        <p14:creationId xmlns:p14="http://schemas.microsoft.com/office/powerpoint/2010/main" val="29833086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256436" y="1524000"/>
            <a:ext cx="6631128" cy="3200400"/>
          </a:xfrm>
        </p:spPr>
        <p:txBody>
          <a:bodyPr rtlCol="1">
            <a:noAutofit/>
          </a:bodyPr>
          <a:lstStyle>
            <a:lvl1pPr algn="r" rtl="1">
              <a:defRPr sz="5400"/>
            </a:lvl1pPr>
          </a:lstStyle>
          <a:p>
            <a:pPr rtl="1"/>
            <a:r>
              <a:rPr lang="ar-SA" smtClean="0"/>
              <a:t>انقر لتحرير نمط العنوان الرئيسي</a:t>
            </a:r>
            <a:endParaRPr lang="ar-SA" dirty="0"/>
          </a:p>
        </p:txBody>
      </p:sp>
      <p:sp>
        <p:nvSpPr>
          <p:cNvPr id="3" name="العنوان الفرعي 2"/>
          <p:cNvSpPr>
            <a:spLocks noGrp="1"/>
          </p:cNvSpPr>
          <p:nvPr>
            <p:ph type="subTitle" idx="1"/>
          </p:nvPr>
        </p:nvSpPr>
        <p:spPr>
          <a:xfrm>
            <a:off x="1256436" y="4876800"/>
            <a:ext cx="6630227" cy="990600"/>
          </a:xfrm>
        </p:spPr>
        <p:txBody>
          <a:bodyPr lIns="91440" rtlCol="1">
            <a:normAutofit/>
          </a:bodyPr>
          <a:lstStyle>
            <a:lvl1pPr marL="0" indent="0" algn="r" rtl="1">
              <a:spcBef>
                <a:spcPts val="0"/>
              </a:spcBef>
              <a:buNone/>
              <a:defRPr sz="2000" cap="all" spc="250" baseline="0">
                <a:solidFill>
                  <a:schemeClr val="bg2">
                    <a:lumMod val="75000"/>
                  </a:schemeClr>
                </a:solidFill>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smtClean="0"/>
              <a:t>انقر لتحرير نمط العنوان الثانوي الرئيسي</a:t>
            </a:r>
            <a:endParaRPr lang="ar-SA" dirty="0"/>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بديلة مع تسمية توضيحية">
    <p:spTree>
      <p:nvGrpSpPr>
        <p:cNvPr id="1" name=""/>
        <p:cNvGrpSpPr/>
        <p:nvPr/>
      </p:nvGrpSpPr>
      <p:grpSpPr>
        <a:xfrm>
          <a:off x="0" y="0"/>
          <a:ext cx="0" cy="0"/>
          <a:chOff x="0" y="0"/>
          <a:chExt cx="0" cy="0"/>
        </a:xfrm>
      </p:grpSpPr>
      <p:sp>
        <p:nvSpPr>
          <p:cNvPr id="10" name="المستطيل 9"/>
          <p:cNvSpPr/>
          <p:nvPr/>
        </p:nvSpPr>
        <p:spPr>
          <a:xfrm>
            <a:off x="-10368" y="0"/>
            <a:ext cx="5097917"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1" name="مستطيل 10"/>
          <p:cNvSpPr/>
          <p:nvPr/>
        </p:nvSpPr>
        <p:spPr>
          <a:xfrm>
            <a:off x="58230" y="0"/>
            <a:ext cx="5029319"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a:off x="5540878" y="685800"/>
            <a:ext cx="3201234" cy="3886200"/>
          </a:xfrm>
        </p:spPr>
        <p:txBody>
          <a:bodyPr rtlCol="1" anchor="b">
            <a:noAutofit/>
          </a:bodyPr>
          <a:lstStyle>
            <a:lvl1pPr algn="r" rtl="1">
              <a:lnSpc>
                <a:spcPct val="100000"/>
              </a:lnSpc>
              <a:defRPr sz="4000" b="0">
                <a:latin typeface="Tahoma" panose="020B0604030504040204" pitchFamily="34" charset="0"/>
                <a:ea typeface="Tahoma" panose="020B0604030504040204" pitchFamily="34" charset="0"/>
                <a:cs typeface="Tahoma" panose="020B0604030504040204" pitchFamily="34" charset="0"/>
              </a:defRPr>
            </a:lvl1pPr>
          </a:lstStyle>
          <a:p>
            <a:pPr rtl="1"/>
            <a:r>
              <a:rPr lang="ar-SA" smtClean="0"/>
              <a:t>انقر لتحرير نمط العنوان الرئيسي</a:t>
            </a:r>
            <a:endParaRPr lang="ar-SA" dirty="0"/>
          </a:p>
        </p:txBody>
      </p:sp>
      <p:sp>
        <p:nvSpPr>
          <p:cNvPr id="4" name="عنصر نائب للنص 3"/>
          <p:cNvSpPr>
            <a:spLocks noGrp="1"/>
          </p:cNvSpPr>
          <p:nvPr>
            <p:ph type="body" sz="half" idx="2"/>
          </p:nvPr>
        </p:nvSpPr>
        <p:spPr>
          <a:xfrm>
            <a:off x="5540878" y="4724400"/>
            <a:ext cx="3201234" cy="1447800"/>
          </a:xfrm>
        </p:spPr>
        <p:txBody>
          <a:bodyPr rtlCol="1">
            <a:normAutofit/>
          </a:bodyPr>
          <a:lstStyle>
            <a:lvl1pPr marL="0" indent="0" algn="r" rtl="1">
              <a:spcBef>
                <a:spcPts val="1200"/>
              </a:spcBef>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smtClean="0"/>
              <a:t>انقر لتحرير أنماط النص الرئيسي</a:t>
            </a:r>
          </a:p>
        </p:txBody>
      </p:sp>
      <p:sp>
        <p:nvSpPr>
          <p:cNvPr id="3" name="عنصر نائب للصورة 2" descr="عنصر نائب فارغ لإضافة صورة. انقر فوق العنصر النائب وقم بتحديد الصورة التي ترغب بإضافتها.&#10;"/>
          <p:cNvSpPr>
            <a:spLocks noGrp="1"/>
          </p:cNvSpPr>
          <p:nvPr>
            <p:ph type="pic" idx="1"/>
          </p:nvPr>
        </p:nvSpPr>
        <p:spPr>
          <a:xfrm>
            <a:off x="413208"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1">
            <a:normAutofit/>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smtClean="0"/>
              <a:t>انقر فوق الأيقونة لإضافة صورة</a:t>
            </a:r>
            <a:endParaRPr lang="ar-SA" dirty="0"/>
          </a:p>
        </p:txBody>
      </p:sp>
      <p:sp>
        <p:nvSpPr>
          <p:cNvPr id="6" name="عنصر نائب للتذييل 5"/>
          <p:cNvSpPr>
            <a:spLocks noGrp="1"/>
          </p:cNvSpPr>
          <p:nvPr>
            <p:ph type="ftr" sz="quarter" idx="11"/>
          </p:nvPr>
        </p:nvSpPr>
        <p:spPr/>
        <p:txBody>
          <a:bodyPr rtlCol="1"/>
          <a:lstStyle>
            <a:lvl1pPr algn="r" rtl="1">
              <a:defRPr sz="1100">
                <a:latin typeface="Tahoma" panose="020B0604030504040204" pitchFamily="34" charset="0"/>
                <a:ea typeface="Tahoma" panose="020B0604030504040204" pitchFamily="34" charset="0"/>
                <a:cs typeface="Tahoma" panose="020B0604030504040204" pitchFamily="34" charset="0"/>
              </a:defRPr>
            </a:lvl1pPr>
          </a:lstStyle>
          <a:p>
            <a:endParaRPr lang="ar-SA"/>
          </a:p>
        </p:txBody>
      </p:sp>
      <p:sp>
        <p:nvSpPr>
          <p:cNvPr id="5" name="عنصر نائب للتاريخ 4"/>
          <p:cNvSpPr>
            <a:spLocks noGrp="1"/>
          </p:cNvSpPr>
          <p:nvPr>
            <p:ph type="dt" sz="half" idx="10"/>
          </p:nvPr>
        </p:nvSpPr>
        <p:spPr/>
        <p:txBody>
          <a:bodyPr rtlCol="1"/>
          <a:lstStyle>
            <a:lvl1pPr algn="r" rtl="1">
              <a:defRPr sz="1100">
                <a:latin typeface="Tahoma" panose="020B0604030504040204" pitchFamily="34" charset="0"/>
                <a:ea typeface="Tahoma" panose="020B0604030504040204" pitchFamily="34" charset="0"/>
                <a:cs typeface="Tahoma" panose="020B0604030504040204" pitchFamily="34" charset="0"/>
              </a:defRPr>
            </a:lvl1pPr>
          </a:lstStyle>
          <a:p>
            <a:fld id="{1B8ABB09-4A1D-463E-8065-109CC2B7EFAA}" type="datetimeFigureOut">
              <a:rPr lang="ar-SA" smtClean="0"/>
              <a:t>08/04/1439</a:t>
            </a:fld>
            <a:endParaRPr lang="ar-SA"/>
          </a:p>
        </p:txBody>
      </p:sp>
      <p:sp>
        <p:nvSpPr>
          <p:cNvPr id="7" name="عنصر نائب لرقم الشريحة 6"/>
          <p:cNvSpPr>
            <a:spLocks noGrp="1"/>
          </p:cNvSpPr>
          <p:nvPr>
            <p:ph type="sldNum" sz="quarter" idx="12"/>
          </p:nvPr>
        </p:nvSpPr>
        <p:spPr/>
        <p:txBody>
          <a:bodyPr rtlCol="1"/>
          <a:lstStyle>
            <a:lvl1pPr algn="l" rtl="1">
              <a:defRPr sz="1100">
                <a:latin typeface="Tahoma" panose="020B0604030504040204" pitchFamily="34" charset="0"/>
                <a:ea typeface="Tahoma" panose="020B0604030504040204" pitchFamily="34" charset="0"/>
                <a:cs typeface="Tahoma" panose="020B0604030504040204" pitchFamily="34" charset="0"/>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العنصر النائب لنص عمودي 2"/>
          <p:cNvSpPr>
            <a:spLocks noGrp="1"/>
          </p:cNvSpPr>
          <p:nvPr>
            <p:ph type="body" orient="vert" idx="1"/>
          </p:nvPr>
        </p:nvSpPr>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لتذييل 4"/>
          <p:cNvSpPr>
            <a:spLocks noGrp="1"/>
          </p:cNvSpPr>
          <p:nvPr>
            <p:ph type="ftr" sz="quarter" idx="11"/>
          </p:nvPr>
        </p:nvSpPr>
        <p:spPr/>
        <p:txBody>
          <a:bodyPr rtlCol="1"/>
          <a:lstStyle>
            <a:lvl1pPr algn="r" rtl="1">
              <a:defRPr sz="1100"/>
            </a:lvl1pPr>
          </a:lstStyle>
          <a:p>
            <a:endParaRPr lang="ar-SA"/>
          </a:p>
        </p:txBody>
      </p:sp>
      <p:sp>
        <p:nvSpPr>
          <p:cNvPr id="4" name="عنصر نائب للتاريخ 3"/>
          <p:cNvSpPr>
            <a:spLocks noGrp="1"/>
          </p:cNvSpPr>
          <p:nvPr>
            <p:ph type="dt" sz="half" idx="10"/>
          </p:nvPr>
        </p:nvSpPr>
        <p:spPr/>
        <p:txBody>
          <a:bodyPr rtlCol="1"/>
          <a:lstStyle>
            <a:lvl1pPr algn="r" rtl="1">
              <a:defRPr sz="1100"/>
            </a:lvl1pPr>
          </a:lstStyle>
          <a:p>
            <a:fld id="{1B8ABB09-4A1D-463E-8065-109CC2B7EFAA}" type="datetimeFigureOut">
              <a:rPr lang="ar-SA" smtClean="0"/>
              <a:t>08/04/1439</a:t>
            </a:fld>
            <a:endParaRPr lang="ar-SA"/>
          </a:p>
        </p:txBody>
      </p:sp>
      <p:sp>
        <p:nvSpPr>
          <p:cNvPr id="6" name="عنصر نائب لرقم الشريحة 5"/>
          <p:cNvSpPr>
            <a:spLocks noGrp="1"/>
          </p:cNvSpPr>
          <p:nvPr>
            <p:ph type="sldNum" sz="quarter" idx="12"/>
          </p:nvPr>
        </p:nvSpPr>
        <p:spPr/>
        <p:txBody>
          <a:bodyPr rtlCol="1"/>
          <a:lstStyle>
            <a:lvl1pPr algn="l" rtl="1">
              <a:defRPr sz="1100"/>
            </a:lvl1pPr>
          </a:lstStyle>
          <a:p>
            <a:fld id="{0B34F065-1154-456A-91E3-76DE8E75E17B}" type="slidenum">
              <a:rPr lang="ar-SA" smtClean="0"/>
              <a:t>‹#›</a:t>
            </a:fld>
            <a:endParaRPr lang="ar-SA"/>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7258750" y="685801"/>
            <a:ext cx="914639" cy="5486400"/>
          </a:xfrm>
        </p:spPr>
        <p:txBody>
          <a:bodyPr vert="eaVert" rtlCol="1"/>
          <a:lstStyle/>
          <a:p>
            <a:pPr rtl="1"/>
            <a:r>
              <a:rPr lang="ar-SA" smtClean="0"/>
              <a:t>انقر لتحرير نمط العنوان الرئيسي</a:t>
            </a:r>
            <a:endParaRPr lang="ar-SA" dirty="0"/>
          </a:p>
        </p:txBody>
      </p:sp>
      <p:sp>
        <p:nvSpPr>
          <p:cNvPr id="3" name="العنصر النائب لنص عمودي 2"/>
          <p:cNvSpPr>
            <a:spLocks noGrp="1"/>
          </p:cNvSpPr>
          <p:nvPr>
            <p:ph type="body" orient="vert" idx="1"/>
          </p:nvPr>
        </p:nvSpPr>
        <p:spPr>
          <a:xfrm>
            <a:off x="970613" y="685800"/>
            <a:ext cx="6116642" cy="5486400"/>
          </a:xfrm>
        </p:spPr>
        <p:txBody>
          <a:bodyPr vert="eaVert" rtlCol="1"/>
          <a:lstStyle>
            <a:lvl5pPr algn="r" rtl="1">
              <a:defRPr/>
            </a:lvl5pPr>
            <a:lvl6pPr algn="r" rtl="1">
              <a:defRPr/>
            </a:lvl6pPr>
            <a:lvl7pPr algn="r" rtl="1">
              <a:defRPr/>
            </a:lvl7pPr>
            <a:lvl8pPr algn="r" rtl="1">
              <a:defRPr baseline="0"/>
            </a:lvl8pPr>
            <a:lvl9pPr algn="r" rtl="1">
              <a:defRPr baseline="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لتذييل 4"/>
          <p:cNvSpPr>
            <a:spLocks noGrp="1"/>
          </p:cNvSpPr>
          <p:nvPr>
            <p:ph type="ftr" sz="quarter" idx="11"/>
          </p:nvPr>
        </p:nvSpPr>
        <p:spPr/>
        <p:txBody>
          <a:bodyPr rtlCol="1"/>
          <a:lstStyle>
            <a:lvl1pPr algn="r" rtl="1">
              <a:defRPr sz="1100"/>
            </a:lvl1pPr>
          </a:lstStyle>
          <a:p>
            <a:endParaRPr lang="ar-SA"/>
          </a:p>
        </p:txBody>
      </p:sp>
      <p:sp>
        <p:nvSpPr>
          <p:cNvPr id="4" name="عنصر نائب للتاريخ 3"/>
          <p:cNvSpPr>
            <a:spLocks noGrp="1"/>
          </p:cNvSpPr>
          <p:nvPr>
            <p:ph type="dt" sz="half" idx="10"/>
          </p:nvPr>
        </p:nvSpPr>
        <p:spPr/>
        <p:txBody>
          <a:bodyPr rtlCol="1"/>
          <a:lstStyle>
            <a:lvl1pPr algn="r" rtl="1">
              <a:defRPr sz="1100"/>
            </a:lvl1pPr>
          </a:lstStyle>
          <a:p>
            <a:fld id="{1B8ABB09-4A1D-463E-8065-109CC2B7EFAA}" type="datetimeFigureOut">
              <a:rPr lang="ar-SA" smtClean="0"/>
              <a:t>08/04/1439</a:t>
            </a:fld>
            <a:endParaRPr lang="ar-SA"/>
          </a:p>
        </p:txBody>
      </p:sp>
      <p:sp>
        <p:nvSpPr>
          <p:cNvPr id="6" name="عنصر نائب لرقم الشريحة 5"/>
          <p:cNvSpPr>
            <a:spLocks noGrp="1"/>
          </p:cNvSpPr>
          <p:nvPr>
            <p:ph type="sldNum" sz="quarter" idx="12"/>
          </p:nvPr>
        </p:nvSpPr>
        <p:spPr/>
        <p:txBody>
          <a:bodyPr rtlCol="1"/>
          <a:lstStyle>
            <a:lvl1pPr algn="l" rtl="1">
              <a:defRPr sz="1100"/>
            </a:lvl1pPr>
          </a:lstStyle>
          <a:p>
            <a:fld id="{0B34F065-1154-456A-91E3-76DE8E75E17B}" type="slidenum">
              <a:rPr lang="ar-SA" smtClean="0"/>
              <a:t>‹#›</a:t>
            </a:fld>
            <a:endParaRPr lang="ar-SA"/>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عنصر نائب للمحتوى 2"/>
          <p:cNvSpPr>
            <a:spLocks noGrp="1"/>
          </p:cNvSpPr>
          <p:nvPr>
            <p:ph idx="1"/>
          </p:nvPr>
        </p:nvSpPr>
        <p:spPr/>
        <p:txBody>
          <a:bodyPr rtlCol="1"/>
          <a:lstStyle>
            <a:lvl5pPr algn="r" rtl="1">
              <a:defRPr/>
            </a:lvl5pPr>
            <a:lvl6pPr algn="r" rtl="1">
              <a:defRPr/>
            </a:lvl6pPr>
            <a:lvl7pPr algn="r" rtl="1">
              <a:defRPr/>
            </a:lvl7pPr>
            <a:lvl8pPr algn="r" rtl="1">
              <a:defRPr/>
            </a:lvl8pPr>
            <a:lvl9pPr algn="r" rtl="1">
              <a:defRPr/>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لتذييل 4"/>
          <p:cNvSpPr>
            <a:spLocks noGrp="1"/>
          </p:cNvSpPr>
          <p:nvPr>
            <p:ph type="ftr" sz="quarter" idx="11"/>
          </p:nvPr>
        </p:nvSpPr>
        <p:spPr/>
        <p:txBody>
          <a:bodyPr rtlCol="1"/>
          <a:lstStyle>
            <a:lvl1pPr algn="r" rtl="1">
              <a:defRPr sz="1100"/>
            </a:lvl1pPr>
          </a:lstStyle>
          <a:p>
            <a:endParaRPr lang="ar-SA"/>
          </a:p>
        </p:txBody>
      </p:sp>
      <p:sp>
        <p:nvSpPr>
          <p:cNvPr id="4" name="عنصر نائب للتاريخ 3"/>
          <p:cNvSpPr>
            <a:spLocks noGrp="1"/>
          </p:cNvSpPr>
          <p:nvPr>
            <p:ph type="dt" sz="half" idx="10"/>
          </p:nvPr>
        </p:nvSpPr>
        <p:spPr/>
        <p:txBody>
          <a:bodyPr rtlCol="1"/>
          <a:lstStyle>
            <a:lvl1pPr algn="r" rtl="1">
              <a:defRPr sz="1100"/>
            </a:lvl1pPr>
          </a:lstStyle>
          <a:p>
            <a:fld id="{1B8ABB09-4A1D-463E-8065-109CC2B7EFAA}" type="datetimeFigureOut">
              <a:rPr lang="ar-SA" smtClean="0"/>
              <a:t>08/04/1439</a:t>
            </a:fld>
            <a:endParaRPr lang="ar-SA"/>
          </a:p>
        </p:txBody>
      </p:sp>
      <p:sp>
        <p:nvSpPr>
          <p:cNvPr id="6" name="عنصر نائب لرقم الشريحة 5"/>
          <p:cNvSpPr>
            <a:spLocks noGrp="1"/>
          </p:cNvSpPr>
          <p:nvPr>
            <p:ph type="sldNum" sz="quarter" idx="12"/>
          </p:nvPr>
        </p:nvSpPr>
        <p:spPr/>
        <p:txBody>
          <a:bodyPr rtlCol="1"/>
          <a:lstStyle>
            <a:lvl1pPr algn="l" rtl="1">
              <a:defRPr sz="1100"/>
            </a:lvl1pPr>
          </a:lstStyle>
          <a:p>
            <a:fld id="{0B34F065-1154-456A-91E3-76DE8E75E17B}" type="slidenum">
              <a:rPr lang="ar-SA" smtClean="0"/>
              <a:t>‹#›</a:t>
            </a:fld>
            <a:endParaRPr lang="ar-SA"/>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رأس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970613" y="3429000"/>
            <a:ext cx="7202776" cy="2286000"/>
          </a:xfrm>
        </p:spPr>
        <p:txBody>
          <a:bodyPr rtlCol="1" anchor="b">
            <a:normAutofit/>
          </a:bodyPr>
          <a:lstStyle>
            <a:lvl1pPr algn="r" rtl="1">
              <a:defRPr sz="4800" b="0" cap="none" baseline="0"/>
            </a:lvl1pPr>
          </a:lstStyle>
          <a:p>
            <a:pPr rtl="1"/>
            <a:r>
              <a:rPr lang="ar-SA" smtClean="0"/>
              <a:t>انقر لتحرير نمط العنوان الرئيسي</a:t>
            </a:r>
            <a:endParaRPr lang="ar-SA" dirty="0"/>
          </a:p>
        </p:txBody>
      </p:sp>
      <p:sp>
        <p:nvSpPr>
          <p:cNvPr id="3" name="عنصر نائب للنص 2"/>
          <p:cNvSpPr>
            <a:spLocks noGrp="1"/>
          </p:cNvSpPr>
          <p:nvPr>
            <p:ph type="body" idx="1"/>
          </p:nvPr>
        </p:nvSpPr>
        <p:spPr>
          <a:xfrm>
            <a:off x="970612" y="685800"/>
            <a:ext cx="7202776" cy="1065600"/>
          </a:xfrm>
        </p:spPr>
        <p:txBody>
          <a:bodyPr lIns="91440" rtlCol="1" anchor="t"/>
          <a:lstStyle>
            <a:lvl1pPr marL="0" indent="0" algn="r" rtl="1">
              <a:spcBef>
                <a:spcPts val="0"/>
              </a:spcBef>
              <a:buNone/>
              <a:defRPr sz="2000" cap="all" spc="250" baseline="0">
                <a:solidFill>
                  <a:schemeClr val="bg2"/>
                </a:solidFill>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smtClean="0"/>
              <a:t>انقر لتحرير أنماط النص الرئيسي</a:t>
            </a:r>
          </a:p>
        </p:txBody>
      </p:sp>
      <p:sp>
        <p:nvSpPr>
          <p:cNvPr id="5" name="عنصر نائب للتذييل 4"/>
          <p:cNvSpPr>
            <a:spLocks noGrp="1"/>
          </p:cNvSpPr>
          <p:nvPr>
            <p:ph type="ftr" sz="quarter" idx="11"/>
          </p:nvPr>
        </p:nvSpPr>
        <p:spPr/>
        <p:txBody>
          <a:bodyPr rtlCol="1"/>
          <a:lstStyle>
            <a:lvl1pPr algn="r" rtl="1">
              <a:defRPr sz="1100"/>
            </a:lvl1pPr>
          </a:lstStyle>
          <a:p>
            <a:endParaRPr lang="ar-SA"/>
          </a:p>
        </p:txBody>
      </p:sp>
      <p:sp>
        <p:nvSpPr>
          <p:cNvPr id="4" name="عنصر نائب للتاريخ 3"/>
          <p:cNvSpPr>
            <a:spLocks noGrp="1"/>
          </p:cNvSpPr>
          <p:nvPr>
            <p:ph type="dt" sz="half" idx="10"/>
          </p:nvPr>
        </p:nvSpPr>
        <p:spPr/>
        <p:txBody>
          <a:bodyPr rtlCol="1"/>
          <a:lstStyle>
            <a:lvl1pPr algn="r" rtl="1">
              <a:defRPr sz="1100"/>
            </a:lvl1pPr>
          </a:lstStyle>
          <a:p>
            <a:fld id="{1B8ABB09-4A1D-463E-8065-109CC2B7EFAA}" type="datetimeFigureOut">
              <a:rPr lang="ar-SA" smtClean="0"/>
              <a:t>08/04/1439</a:t>
            </a:fld>
            <a:endParaRPr lang="ar-SA"/>
          </a:p>
        </p:txBody>
      </p:sp>
      <p:sp>
        <p:nvSpPr>
          <p:cNvPr id="6" name="عنصر نائب لرقم الشريحة 5"/>
          <p:cNvSpPr>
            <a:spLocks noGrp="1"/>
          </p:cNvSpPr>
          <p:nvPr>
            <p:ph type="sldNum" sz="quarter" idx="12"/>
          </p:nvPr>
        </p:nvSpPr>
        <p:spPr/>
        <p:txBody>
          <a:bodyPr rtlCol="1"/>
          <a:lstStyle>
            <a:lvl1pPr algn="l" rtl="1">
              <a:defRPr sz="1100"/>
            </a:lvl1pPr>
          </a:lstStyle>
          <a:p>
            <a:fld id="{0B34F065-1154-456A-91E3-76DE8E75E17B}" type="slidenum">
              <a:rPr lang="ar-SA" smtClean="0"/>
              <a:t>‹#›</a:t>
            </a:fld>
            <a:endParaRPr lang="ar-SA"/>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عنصر نائب للمحتوى 2"/>
          <p:cNvSpPr>
            <a:spLocks noGrp="1"/>
          </p:cNvSpPr>
          <p:nvPr>
            <p:ph sz="half" idx="1"/>
          </p:nvPr>
        </p:nvSpPr>
        <p:spPr>
          <a:xfrm>
            <a:off x="970613" y="1828800"/>
            <a:ext cx="3487057" cy="43434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4" name="عنصر نائب للمحتوى 3"/>
          <p:cNvSpPr>
            <a:spLocks noGrp="1"/>
          </p:cNvSpPr>
          <p:nvPr>
            <p:ph sz="half" idx="2"/>
          </p:nvPr>
        </p:nvSpPr>
        <p:spPr>
          <a:xfrm>
            <a:off x="4686329" y="1828801"/>
            <a:ext cx="3487060" cy="43434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6" name="عنصر نائب للتذييل 5"/>
          <p:cNvSpPr>
            <a:spLocks noGrp="1"/>
          </p:cNvSpPr>
          <p:nvPr>
            <p:ph type="ftr" sz="quarter" idx="11"/>
          </p:nvPr>
        </p:nvSpPr>
        <p:spPr/>
        <p:txBody>
          <a:bodyPr rtlCol="1"/>
          <a:lstStyle>
            <a:lvl1pPr algn="r" rtl="1">
              <a:defRPr sz="1100"/>
            </a:lvl1pPr>
          </a:lstStyle>
          <a:p>
            <a:endParaRPr lang="ar-SA"/>
          </a:p>
        </p:txBody>
      </p:sp>
      <p:sp>
        <p:nvSpPr>
          <p:cNvPr id="5" name="عنصر نائب للتاريخ 4"/>
          <p:cNvSpPr>
            <a:spLocks noGrp="1"/>
          </p:cNvSpPr>
          <p:nvPr>
            <p:ph type="dt" sz="half" idx="10"/>
          </p:nvPr>
        </p:nvSpPr>
        <p:spPr/>
        <p:txBody>
          <a:bodyPr rtlCol="1"/>
          <a:lstStyle>
            <a:lvl1pPr algn="r" rtl="1">
              <a:defRPr sz="1100"/>
            </a:lvl1pPr>
          </a:lstStyle>
          <a:p>
            <a:fld id="{1B8ABB09-4A1D-463E-8065-109CC2B7EFAA}" type="datetimeFigureOut">
              <a:rPr lang="ar-SA" smtClean="0"/>
              <a:t>08/04/1439</a:t>
            </a:fld>
            <a:endParaRPr lang="ar-SA"/>
          </a:p>
        </p:txBody>
      </p:sp>
      <p:sp>
        <p:nvSpPr>
          <p:cNvPr id="7" name="عنصر نائب لرقم الشريحة 6"/>
          <p:cNvSpPr>
            <a:spLocks noGrp="1"/>
          </p:cNvSpPr>
          <p:nvPr>
            <p:ph type="sldNum" sz="quarter" idx="12"/>
          </p:nvPr>
        </p:nvSpPr>
        <p:spPr/>
        <p:txBody>
          <a:bodyPr rtlCol="1"/>
          <a:lstStyle>
            <a:lvl1pPr algn="l" rtl="1">
              <a:defRPr sz="1100"/>
            </a:lvl1pPr>
          </a:lstStyle>
          <a:p>
            <a:fld id="{0B34F065-1154-456A-91E3-76DE8E75E17B}" type="slidenum">
              <a:rPr lang="ar-SA" smtClean="0"/>
              <a:t>‹#›</a:t>
            </a:fld>
            <a:endParaRPr lang="ar-SA"/>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lvl1pPr>
          </a:lstStyle>
          <a:p>
            <a:pPr rtl="1"/>
            <a:r>
              <a:rPr lang="ar-SA" smtClean="0"/>
              <a:t>انقر لتحرير نمط العنوان الرئيسي</a:t>
            </a:r>
            <a:endParaRPr lang="ar-SA" dirty="0"/>
          </a:p>
        </p:txBody>
      </p:sp>
      <p:sp>
        <p:nvSpPr>
          <p:cNvPr id="3" name="عنصر نائب للنص 2"/>
          <p:cNvSpPr>
            <a:spLocks noGrp="1"/>
          </p:cNvSpPr>
          <p:nvPr>
            <p:ph type="body" idx="1"/>
          </p:nvPr>
        </p:nvSpPr>
        <p:spPr>
          <a:xfrm>
            <a:off x="970612" y="1676400"/>
            <a:ext cx="3485690" cy="762000"/>
          </a:xfrm>
        </p:spPr>
        <p:txBody>
          <a:bodyPr rtlCol="1" anchor="ctr"/>
          <a:lstStyle>
            <a:lvl1pPr marL="0" indent="0" algn="r" rtl="1">
              <a:spcBef>
                <a:spcPts val="0"/>
              </a:spcBef>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smtClean="0"/>
              <a:t>انقر لتحرير أنماط النص الرئيسي</a:t>
            </a:r>
          </a:p>
        </p:txBody>
      </p:sp>
      <p:sp>
        <p:nvSpPr>
          <p:cNvPr id="4" name="عنصر نائب للمحتوى 3"/>
          <p:cNvSpPr>
            <a:spLocks noGrp="1"/>
          </p:cNvSpPr>
          <p:nvPr>
            <p:ph sz="half" idx="2"/>
          </p:nvPr>
        </p:nvSpPr>
        <p:spPr>
          <a:xfrm>
            <a:off x="970613" y="2438400"/>
            <a:ext cx="3487057" cy="37338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لنص 4"/>
          <p:cNvSpPr>
            <a:spLocks noGrp="1"/>
          </p:cNvSpPr>
          <p:nvPr>
            <p:ph type="body" sz="quarter" idx="3"/>
          </p:nvPr>
        </p:nvSpPr>
        <p:spPr>
          <a:xfrm>
            <a:off x="4686330" y="1676400"/>
            <a:ext cx="3487059" cy="762000"/>
          </a:xfrm>
        </p:spPr>
        <p:txBody>
          <a:bodyPr rtlCol="1" anchor="ctr"/>
          <a:lstStyle>
            <a:lvl1pPr marL="0" indent="0" algn="r" rtl="1">
              <a:spcBef>
                <a:spcPts val="0"/>
              </a:spcBef>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smtClean="0"/>
              <a:t>انقر لتحرير أنماط النص الرئيسي</a:t>
            </a:r>
          </a:p>
        </p:txBody>
      </p:sp>
      <p:sp>
        <p:nvSpPr>
          <p:cNvPr id="6" name="عنصر نائب للمحتوى 5"/>
          <p:cNvSpPr>
            <a:spLocks noGrp="1"/>
          </p:cNvSpPr>
          <p:nvPr>
            <p:ph sz="quarter" idx="4"/>
          </p:nvPr>
        </p:nvSpPr>
        <p:spPr>
          <a:xfrm>
            <a:off x="4686330" y="2438400"/>
            <a:ext cx="3487059" cy="3733800"/>
          </a:xfrm>
        </p:spPr>
        <p:txBody>
          <a:bodyPr rtlCol="1">
            <a:normAutofit/>
          </a:bodyPr>
          <a:lstStyle>
            <a:lvl1pPr algn="r" rtl="1">
              <a:defRPr sz="2000"/>
            </a:lvl1pPr>
            <a:lvl2pPr algn="r" rtl="1">
              <a:defRPr sz="18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8" name="عنصر نائب للتذييل 7"/>
          <p:cNvSpPr>
            <a:spLocks noGrp="1"/>
          </p:cNvSpPr>
          <p:nvPr>
            <p:ph type="ftr" sz="quarter" idx="11"/>
          </p:nvPr>
        </p:nvSpPr>
        <p:spPr/>
        <p:txBody>
          <a:bodyPr rtlCol="1"/>
          <a:lstStyle>
            <a:lvl1pPr algn="r" rtl="1">
              <a:defRPr sz="1100"/>
            </a:lvl1pPr>
          </a:lstStyle>
          <a:p>
            <a:endParaRPr lang="ar-SA"/>
          </a:p>
        </p:txBody>
      </p:sp>
      <p:sp>
        <p:nvSpPr>
          <p:cNvPr id="7" name="عنصر نائب للتاريخ 6"/>
          <p:cNvSpPr>
            <a:spLocks noGrp="1"/>
          </p:cNvSpPr>
          <p:nvPr>
            <p:ph type="dt" sz="half" idx="10"/>
          </p:nvPr>
        </p:nvSpPr>
        <p:spPr/>
        <p:txBody>
          <a:bodyPr rtlCol="1"/>
          <a:lstStyle>
            <a:lvl1pPr algn="r" rtl="1">
              <a:defRPr sz="1100"/>
            </a:lvl1pPr>
          </a:lstStyle>
          <a:p>
            <a:fld id="{1B8ABB09-4A1D-463E-8065-109CC2B7EFAA}" type="datetimeFigureOut">
              <a:rPr lang="ar-SA" smtClean="0"/>
              <a:t>08/04/1439</a:t>
            </a:fld>
            <a:endParaRPr lang="ar-SA"/>
          </a:p>
        </p:txBody>
      </p:sp>
      <p:sp>
        <p:nvSpPr>
          <p:cNvPr id="9" name="عنصر نائب لرقم الشريحة 8"/>
          <p:cNvSpPr>
            <a:spLocks noGrp="1"/>
          </p:cNvSpPr>
          <p:nvPr>
            <p:ph type="sldNum" sz="quarter" idx="12"/>
          </p:nvPr>
        </p:nvSpPr>
        <p:spPr/>
        <p:txBody>
          <a:bodyPr rtlCol="1"/>
          <a:lstStyle>
            <a:lvl1pPr algn="l" rtl="1">
              <a:defRPr sz="1100"/>
            </a:lvl1pPr>
          </a:lstStyle>
          <a:p>
            <a:fld id="{0B34F065-1154-456A-91E3-76DE8E75E17B}" type="slidenum">
              <a:rPr lang="ar-SA" smtClean="0"/>
              <a:t>‹#›</a:t>
            </a:fld>
            <a:endParaRPr lang="ar-SA"/>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4" name="عنصر نائب للتذييل 3"/>
          <p:cNvSpPr>
            <a:spLocks noGrp="1"/>
          </p:cNvSpPr>
          <p:nvPr>
            <p:ph type="ftr" sz="quarter" idx="11"/>
          </p:nvPr>
        </p:nvSpPr>
        <p:spPr/>
        <p:txBody>
          <a:bodyPr rtlCol="1"/>
          <a:lstStyle>
            <a:lvl1pPr algn="r" rtl="1">
              <a:defRPr sz="1100"/>
            </a:lvl1pPr>
          </a:lstStyle>
          <a:p>
            <a:endParaRPr lang="ar-SA"/>
          </a:p>
        </p:txBody>
      </p:sp>
      <p:sp>
        <p:nvSpPr>
          <p:cNvPr id="3" name="عنصر نائب للتاريخ 2"/>
          <p:cNvSpPr>
            <a:spLocks noGrp="1"/>
          </p:cNvSpPr>
          <p:nvPr>
            <p:ph type="dt" sz="half" idx="10"/>
          </p:nvPr>
        </p:nvSpPr>
        <p:spPr/>
        <p:txBody>
          <a:bodyPr rtlCol="1"/>
          <a:lstStyle>
            <a:lvl1pPr algn="r" rtl="1">
              <a:defRPr sz="1100"/>
            </a:lvl1pPr>
          </a:lstStyle>
          <a:p>
            <a:fld id="{1B8ABB09-4A1D-463E-8065-109CC2B7EFAA}" type="datetimeFigureOut">
              <a:rPr lang="ar-SA" smtClean="0"/>
              <a:t>08/04/1439</a:t>
            </a:fld>
            <a:endParaRPr lang="ar-SA"/>
          </a:p>
        </p:txBody>
      </p:sp>
      <p:sp>
        <p:nvSpPr>
          <p:cNvPr id="5" name="عنصر نائب لرقم الشريحة 4"/>
          <p:cNvSpPr>
            <a:spLocks noGrp="1"/>
          </p:cNvSpPr>
          <p:nvPr>
            <p:ph type="sldNum" sz="quarter" idx="12"/>
          </p:nvPr>
        </p:nvSpPr>
        <p:spPr/>
        <p:txBody>
          <a:bodyPr rtlCol="1"/>
          <a:lstStyle>
            <a:lvl1pPr algn="r" rtl="1">
              <a:defRPr sz="1100"/>
            </a:lvl1pPr>
          </a:lstStyle>
          <a:p>
            <a:fld id="{0B34F065-1154-456A-91E3-76DE8E75E17B}" type="slidenum">
              <a:rPr lang="ar-SA" smtClean="0"/>
              <a:t>‹#›</a:t>
            </a:fld>
            <a:endParaRPr lang="ar-SA"/>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rtlCol="1"/>
          <a:lstStyle>
            <a:lvl1pPr algn="r" rtl="1">
              <a:defRPr sz="1100"/>
            </a:lvl1pPr>
          </a:lstStyle>
          <a:p>
            <a:endParaRPr lang="ar-SA"/>
          </a:p>
        </p:txBody>
      </p:sp>
      <p:sp>
        <p:nvSpPr>
          <p:cNvPr id="2" name="عنصر نائب للتاريخ 1"/>
          <p:cNvSpPr>
            <a:spLocks noGrp="1"/>
          </p:cNvSpPr>
          <p:nvPr>
            <p:ph type="dt" sz="half" idx="10"/>
          </p:nvPr>
        </p:nvSpPr>
        <p:spPr/>
        <p:txBody>
          <a:bodyPr rtlCol="1"/>
          <a:lstStyle>
            <a:lvl1pPr algn="r" rtl="1">
              <a:defRPr sz="1100"/>
            </a:lvl1pPr>
          </a:lstStyle>
          <a:p>
            <a:fld id="{1B8ABB09-4A1D-463E-8065-109CC2B7EFAA}" type="datetimeFigureOut">
              <a:rPr lang="ar-SA" smtClean="0"/>
              <a:t>08/04/1439</a:t>
            </a:fld>
            <a:endParaRPr lang="ar-SA"/>
          </a:p>
        </p:txBody>
      </p:sp>
      <p:sp>
        <p:nvSpPr>
          <p:cNvPr id="4" name="عنصر نائب لرقم الشريحة 3"/>
          <p:cNvSpPr>
            <a:spLocks noGrp="1"/>
          </p:cNvSpPr>
          <p:nvPr>
            <p:ph type="sldNum" sz="quarter" idx="12"/>
          </p:nvPr>
        </p:nvSpPr>
        <p:spPr/>
        <p:txBody>
          <a:bodyPr rtlCol="1"/>
          <a:lstStyle>
            <a:lvl1pPr algn="l" rtl="1">
              <a:defRPr sz="1100"/>
            </a:lvl1pPr>
          </a:lstStyle>
          <a:p>
            <a:fld id="{0B34F065-1154-456A-91E3-76DE8E75E17B}" type="slidenum">
              <a:rPr lang="ar-SA" smtClean="0"/>
              <a:t>‹#›</a:t>
            </a:fld>
            <a:endParaRPr lang="ar-SA"/>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10" name="المستطيل 9"/>
          <p:cNvSpPr/>
          <p:nvPr/>
        </p:nvSpPr>
        <p:spPr>
          <a:xfrm>
            <a:off x="4989583"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1" name="مستطيل 10"/>
          <p:cNvSpPr/>
          <p:nvPr/>
        </p:nvSpPr>
        <p:spPr>
          <a:xfrm>
            <a:off x="5058180" y="0"/>
            <a:ext cx="3526431"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a:off x="5504067" y="685800"/>
            <a:ext cx="2686750" cy="3886200"/>
          </a:xfrm>
        </p:spPr>
        <p:txBody>
          <a:bodyPr rtlCol="1" anchor="b">
            <a:noAutofit/>
          </a:bodyPr>
          <a:lstStyle>
            <a:lvl1pPr algn="r" rtl="1">
              <a:lnSpc>
                <a:spcPct val="100000"/>
              </a:lnSpc>
              <a:defRPr sz="4000" b="0">
                <a:latin typeface="Tahoma" panose="020B0604030504040204" pitchFamily="34" charset="0"/>
                <a:ea typeface="Tahoma" panose="020B0604030504040204" pitchFamily="34" charset="0"/>
                <a:cs typeface="Tahoma" panose="020B0604030504040204" pitchFamily="34" charset="0"/>
              </a:defRPr>
            </a:lvl1pPr>
          </a:lstStyle>
          <a:p>
            <a:pPr rtl="1"/>
            <a:r>
              <a:rPr lang="ar-SA" smtClean="0"/>
              <a:t>انقر لتحرير نمط العنوان الرئيسي</a:t>
            </a:r>
            <a:endParaRPr lang="ar-SA" dirty="0"/>
          </a:p>
        </p:txBody>
      </p:sp>
      <p:sp>
        <p:nvSpPr>
          <p:cNvPr id="4" name="عنصر نائب للنص 3"/>
          <p:cNvSpPr>
            <a:spLocks noGrp="1"/>
          </p:cNvSpPr>
          <p:nvPr>
            <p:ph type="body" sz="half" idx="2"/>
          </p:nvPr>
        </p:nvSpPr>
        <p:spPr>
          <a:xfrm>
            <a:off x="5504067" y="4724400"/>
            <a:ext cx="2686750" cy="1401764"/>
          </a:xfrm>
        </p:spPr>
        <p:txBody>
          <a:bodyPr rtlCol="1">
            <a:normAutofit/>
          </a:bodyPr>
          <a:lstStyle>
            <a:lvl1pPr marL="0" indent="0" algn="r" rtl="1">
              <a:spcBef>
                <a:spcPts val="1200"/>
              </a:spcBef>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smtClean="0"/>
              <a:t>انقر لتحرير أنماط النص الرئيسي</a:t>
            </a:r>
          </a:p>
        </p:txBody>
      </p:sp>
      <p:sp>
        <p:nvSpPr>
          <p:cNvPr id="3" name="عنصر نائب للمحتوى 2"/>
          <p:cNvSpPr>
            <a:spLocks noGrp="1"/>
          </p:cNvSpPr>
          <p:nvPr>
            <p:ph idx="1"/>
          </p:nvPr>
        </p:nvSpPr>
        <p:spPr>
          <a:xfrm>
            <a:off x="412454" y="685800"/>
            <a:ext cx="4114799" cy="5486400"/>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0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600">
                <a:latin typeface="Tahoma" panose="020B0604030504040204" pitchFamily="34" charset="0"/>
                <a:ea typeface="Tahoma" panose="020B0604030504040204" pitchFamily="34" charset="0"/>
                <a:cs typeface="Tahoma" panose="020B0604030504040204" pitchFamily="34" charset="0"/>
              </a:defRPr>
            </a:lvl4pPr>
            <a:lvl5pPr algn="r" rtl="1">
              <a:defRPr sz="1600">
                <a:latin typeface="Tahoma" panose="020B0604030504040204" pitchFamily="34" charset="0"/>
                <a:ea typeface="Tahoma" panose="020B0604030504040204" pitchFamily="34" charset="0"/>
                <a:cs typeface="Tahoma" panose="020B0604030504040204" pitchFamily="34" charset="0"/>
              </a:defRPr>
            </a:lvl5pPr>
            <a:lvl6pPr algn="r" rtl="1">
              <a:defRPr sz="1600"/>
            </a:lvl6pPr>
            <a:lvl7pPr algn="r" rtl="1">
              <a:defRPr sz="1600"/>
            </a:lvl7pPr>
            <a:lvl8pPr algn="r" rtl="1">
              <a:defRPr sz="1600"/>
            </a:lvl8pPr>
            <a:lvl9pPr algn="r" rtl="1">
              <a:defRPr sz="160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6" name="عنصر نائب للتذييل 5"/>
          <p:cNvSpPr>
            <a:spLocks noGrp="1"/>
          </p:cNvSpPr>
          <p:nvPr>
            <p:ph type="ftr" sz="quarter" idx="11"/>
          </p:nvPr>
        </p:nvSpPr>
        <p:spPr/>
        <p:txBody>
          <a:bodyPr rtlCol="1"/>
          <a:lstStyle>
            <a:lvl1pPr algn="r" rtl="1">
              <a:defRPr sz="1100">
                <a:latin typeface="Tahoma" panose="020B0604030504040204" pitchFamily="34" charset="0"/>
                <a:ea typeface="Tahoma" panose="020B0604030504040204" pitchFamily="34" charset="0"/>
                <a:cs typeface="Tahoma" panose="020B0604030504040204" pitchFamily="34" charset="0"/>
              </a:defRPr>
            </a:lvl1pPr>
          </a:lstStyle>
          <a:p>
            <a:endParaRPr lang="ar-SA"/>
          </a:p>
        </p:txBody>
      </p:sp>
      <p:sp>
        <p:nvSpPr>
          <p:cNvPr id="5" name="عنصر نائب للتاريخ 4"/>
          <p:cNvSpPr>
            <a:spLocks noGrp="1"/>
          </p:cNvSpPr>
          <p:nvPr>
            <p:ph type="dt" sz="half" idx="10"/>
          </p:nvPr>
        </p:nvSpPr>
        <p:spPr>
          <a:xfrm>
            <a:off x="6728572" y="6400801"/>
            <a:ext cx="990302" cy="276226"/>
          </a:xfrm>
        </p:spPr>
        <p:txBody>
          <a:bodyPr rtlCol="1"/>
          <a:lstStyle>
            <a:lvl1pPr algn="r" rtl="1">
              <a:defRPr sz="1100">
                <a:latin typeface="Tahoma" panose="020B0604030504040204" pitchFamily="34" charset="0"/>
                <a:ea typeface="Tahoma" panose="020B0604030504040204" pitchFamily="34" charset="0"/>
                <a:cs typeface="Tahoma" panose="020B0604030504040204" pitchFamily="34" charset="0"/>
              </a:defRPr>
            </a:lvl1pPr>
          </a:lstStyle>
          <a:p>
            <a:fld id="{1B8ABB09-4A1D-463E-8065-109CC2B7EFAA}" type="datetimeFigureOut">
              <a:rPr lang="ar-SA" smtClean="0"/>
              <a:t>08/04/1439</a:t>
            </a:fld>
            <a:endParaRPr lang="ar-SA"/>
          </a:p>
        </p:txBody>
      </p:sp>
      <p:sp>
        <p:nvSpPr>
          <p:cNvPr id="7" name="عنصر نائب لرقم الشريحة 6"/>
          <p:cNvSpPr>
            <a:spLocks noGrp="1"/>
          </p:cNvSpPr>
          <p:nvPr>
            <p:ph type="sldNum" sz="quarter" idx="12"/>
          </p:nvPr>
        </p:nvSpPr>
        <p:spPr>
          <a:xfrm>
            <a:off x="5503007" y="6400801"/>
            <a:ext cx="914640" cy="276226"/>
          </a:xfrm>
        </p:spPr>
        <p:txBody>
          <a:bodyPr rtlCol="1"/>
          <a:lstStyle>
            <a:lvl1pPr algn="l" rtl="1">
              <a:defRPr sz="1100">
                <a:latin typeface="Tahoma" panose="020B0604030504040204" pitchFamily="34" charset="0"/>
                <a:ea typeface="Tahoma" panose="020B0604030504040204" pitchFamily="34" charset="0"/>
                <a:cs typeface="Tahoma" panose="020B0604030504040204" pitchFamily="34" charset="0"/>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12" name="مستطيل 11"/>
          <p:cNvSpPr/>
          <p:nvPr/>
        </p:nvSpPr>
        <p:spPr>
          <a:xfrm>
            <a:off x="4989583"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3" name="مستطيل 12"/>
          <p:cNvSpPr/>
          <p:nvPr/>
        </p:nvSpPr>
        <p:spPr>
          <a:xfrm>
            <a:off x="5058180" y="0"/>
            <a:ext cx="3526431"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a:off x="5504067" y="685800"/>
            <a:ext cx="2686750" cy="3886200"/>
          </a:xfrm>
        </p:spPr>
        <p:txBody>
          <a:bodyPr rtlCol="1" anchor="b">
            <a:noAutofit/>
          </a:bodyPr>
          <a:lstStyle>
            <a:lvl1pPr algn="r" rtl="1">
              <a:lnSpc>
                <a:spcPct val="100000"/>
              </a:lnSpc>
              <a:defRPr sz="4000" b="0" baseline="0">
                <a:latin typeface="Tahoma" panose="020B0604030504040204" pitchFamily="34" charset="0"/>
                <a:ea typeface="Tahoma" panose="020B0604030504040204" pitchFamily="34" charset="0"/>
                <a:cs typeface="Tahoma" panose="020B0604030504040204" pitchFamily="34" charset="0"/>
              </a:defRPr>
            </a:lvl1pPr>
          </a:lstStyle>
          <a:p>
            <a:pPr rtl="1"/>
            <a:r>
              <a:rPr lang="ar-SA" smtClean="0"/>
              <a:t>انقر لتحرير نمط العنوان الرئيسي</a:t>
            </a:r>
            <a:endParaRPr lang="ar-SA" dirty="0"/>
          </a:p>
        </p:txBody>
      </p:sp>
      <p:sp>
        <p:nvSpPr>
          <p:cNvPr id="4" name="عنصر نائب للنص 3"/>
          <p:cNvSpPr>
            <a:spLocks noGrp="1"/>
          </p:cNvSpPr>
          <p:nvPr>
            <p:ph type="body" sz="half" idx="2"/>
          </p:nvPr>
        </p:nvSpPr>
        <p:spPr>
          <a:xfrm>
            <a:off x="5504067" y="4724400"/>
            <a:ext cx="2686750" cy="1401764"/>
          </a:xfrm>
        </p:spPr>
        <p:txBody>
          <a:bodyPr rtlCol="1">
            <a:normAutofit/>
          </a:bodyPr>
          <a:lstStyle>
            <a:lvl1pPr marL="0" indent="0" algn="r" rtl="1">
              <a:spcBef>
                <a:spcPts val="1200"/>
              </a:spcBef>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smtClean="0"/>
              <a:t>انقر لتحرير أنماط النص الرئيسي</a:t>
            </a:r>
          </a:p>
        </p:txBody>
      </p:sp>
      <p:sp>
        <p:nvSpPr>
          <p:cNvPr id="3" name="عنصر نائب للصورة 2" descr="عنصر نائب فارغ لإضافة صورة. انقر فوق العنصر النائب وقم بتحديد الصورة التي ترغب بإضافتها.&#10;"/>
          <p:cNvSpPr>
            <a:spLocks noGrp="1"/>
          </p:cNvSpPr>
          <p:nvPr>
            <p:ph type="pic" idx="1"/>
          </p:nvPr>
        </p:nvSpPr>
        <p:spPr>
          <a:xfrm>
            <a:off x="412454"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1">
            <a:normAutofit/>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smtClean="0"/>
              <a:t>انقر فوق الأيقونة لإضافة صورة</a:t>
            </a:r>
            <a:endParaRPr lang="ar-SA" dirty="0"/>
          </a:p>
        </p:txBody>
      </p:sp>
      <p:sp>
        <p:nvSpPr>
          <p:cNvPr id="6" name="عنصر نائب للتذييل 5"/>
          <p:cNvSpPr>
            <a:spLocks noGrp="1"/>
          </p:cNvSpPr>
          <p:nvPr>
            <p:ph type="ftr" sz="quarter" idx="11"/>
          </p:nvPr>
        </p:nvSpPr>
        <p:spPr/>
        <p:txBody>
          <a:bodyPr rtlCol="1"/>
          <a:lstStyle>
            <a:lvl1pPr algn="r" rtl="1">
              <a:defRPr sz="1100">
                <a:latin typeface="Tahoma" panose="020B0604030504040204" pitchFamily="34" charset="0"/>
                <a:ea typeface="Tahoma" panose="020B0604030504040204" pitchFamily="34" charset="0"/>
                <a:cs typeface="Tahoma" panose="020B0604030504040204" pitchFamily="34" charset="0"/>
              </a:defRPr>
            </a:lvl1pPr>
          </a:lstStyle>
          <a:p>
            <a:endParaRPr lang="ar-SA"/>
          </a:p>
        </p:txBody>
      </p:sp>
      <p:sp>
        <p:nvSpPr>
          <p:cNvPr id="5" name="عنصر نائب للتاريخ 4"/>
          <p:cNvSpPr>
            <a:spLocks noGrp="1"/>
          </p:cNvSpPr>
          <p:nvPr>
            <p:ph type="dt" sz="half" idx="10"/>
          </p:nvPr>
        </p:nvSpPr>
        <p:spPr>
          <a:xfrm>
            <a:off x="6728572" y="6400801"/>
            <a:ext cx="990302" cy="276226"/>
          </a:xfrm>
        </p:spPr>
        <p:txBody>
          <a:bodyPr rtlCol="1"/>
          <a:lstStyle>
            <a:lvl1pPr algn="r" rtl="1">
              <a:defRPr sz="1100">
                <a:latin typeface="Tahoma" panose="020B0604030504040204" pitchFamily="34" charset="0"/>
                <a:ea typeface="Tahoma" panose="020B0604030504040204" pitchFamily="34" charset="0"/>
                <a:cs typeface="Tahoma" panose="020B0604030504040204" pitchFamily="34" charset="0"/>
              </a:defRPr>
            </a:lvl1pPr>
          </a:lstStyle>
          <a:p>
            <a:fld id="{1B8ABB09-4A1D-463E-8065-109CC2B7EFAA}" type="datetimeFigureOut">
              <a:rPr lang="ar-SA" smtClean="0"/>
              <a:t>08/04/1439</a:t>
            </a:fld>
            <a:endParaRPr lang="ar-SA"/>
          </a:p>
        </p:txBody>
      </p:sp>
      <p:sp>
        <p:nvSpPr>
          <p:cNvPr id="7" name="عنصر نائب لرقم الشريحة 6"/>
          <p:cNvSpPr>
            <a:spLocks noGrp="1"/>
          </p:cNvSpPr>
          <p:nvPr>
            <p:ph type="sldNum" sz="quarter" idx="12"/>
          </p:nvPr>
        </p:nvSpPr>
        <p:spPr>
          <a:xfrm>
            <a:off x="5503007" y="6400801"/>
            <a:ext cx="914640" cy="276226"/>
          </a:xfrm>
        </p:spPr>
        <p:txBody>
          <a:bodyPr rtlCol="1"/>
          <a:lstStyle>
            <a:lvl1pPr algn="r" rtl="1">
              <a:defRPr sz="1100">
                <a:latin typeface="Tahoma" panose="020B0604030504040204" pitchFamily="34" charset="0"/>
                <a:ea typeface="Tahoma" panose="020B0604030504040204" pitchFamily="34" charset="0"/>
                <a:cs typeface="Tahoma" panose="020B0604030504040204" pitchFamily="34" charset="0"/>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970612" y="381000"/>
            <a:ext cx="7202776" cy="1143000"/>
          </a:xfrm>
          <a:prstGeom prst="rect">
            <a:avLst/>
          </a:prstGeom>
        </p:spPr>
        <p:txBody>
          <a:bodyPr vert="horz" lIns="91440" tIns="45720" rIns="91440" bIns="45720"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970613" y="1828800"/>
            <a:ext cx="7202776" cy="4343400"/>
          </a:xfrm>
          <a:prstGeom prst="rect">
            <a:avLst/>
          </a:prstGeom>
        </p:spPr>
        <p:txBody>
          <a:bodyPr vert="horz" lIns="91440" tIns="45720" rIns="91440" bIns="45720" rtlCol="1">
            <a:normAutofit/>
          </a:bodyPr>
          <a:lstStyle/>
          <a:p>
            <a:pPr lvl="0" rtl="1"/>
            <a:r>
              <a:rPr lang="ar-SA" dirty="0"/>
              <a:t>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لتذييل 4"/>
          <p:cNvSpPr>
            <a:spLocks noGrp="1"/>
          </p:cNvSpPr>
          <p:nvPr>
            <p:ph type="ftr" sz="quarter" idx="3"/>
          </p:nvPr>
        </p:nvSpPr>
        <p:spPr>
          <a:xfrm>
            <a:off x="3453486" y="6400801"/>
            <a:ext cx="4744685" cy="276226"/>
          </a:xfrm>
          <a:prstGeom prst="rect">
            <a:avLst/>
          </a:prstGeom>
        </p:spPr>
        <p:txBody>
          <a:bodyPr vert="horz" lIns="91440" tIns="45720" rIns="91440" bIns="45720" rtlCol="1" anchor="ctr"/>
          <a:lstStyle>
            <a:lvl1pPr algn="r" rtl="1">
              <a:defRPr sz="1000" cap="all"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ar-SA"/>
          </a:p>
        </p:txBody>
      </p:sp>
      <p:sp>
        <p:nvSpPr>
          <p:cNvPr id="4" name="عنصر نائب للتاريخ 3"/>
          <p:cNvSpPr>
            <a:spLocks noGrp="1"/>
          </p:cNvSpPr>
          <p:nvPr>
            <p:ph type="dt" sz="half" idx="2"/>
          </p:nvPr>
        </p:nvSpPr>
        <p:spPr>
          <a:xfrm>
            <a:off x="2195117" y="6400801"/>
            <a:ext cx="990302" cy="276226"/>
          </a:xfrm>
          <a:prstGeom prst="rect">
            <a:avLst/>
          </a:prstGeom>
        </p:spPr>
        <p:txBody>
          <a:bodyPr vert="horz" lIns="91440" tIns="45720" rIns="91440" bIns="45720" rtlCol="1" anchor="ctr"/>
          <a:lstStyle>
            <a:lvl1pPr algn="r" rtl="1">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1B8ABB09-4A1D-463E-8065-109CC2B7EFAA}" type="datetimeFigureOut">
              <a:rPr lang="ar-SA" smtClean="0"/>
              <a:t>08/04/1439</a:t>
            </a:fld>
            <a:endParaRPr lang="ar-SA"/>
          </a:p>
        </p:txBody>
      </p:sp>
      <p:sp>
        <p:nvSpPr>
          <p:cNvPr id="6" name="عنصر نائب لرقم الشريحة 5"/>
          <p:cNvSpPr>
            <a:spLocks noGrp="1"/>
          </p:cNvSpPr>
          <p:nvPr>
            <p:ph type="sldNum" sz="quarter" idx="4"/>
          </p:nvPr>
        </p:nvSpPr>
        <p:spPr>
          <a:xfrm>
            <a:off x="969552" y="6400801"/>
            <a:ext cx="914640" cy="276226"/>
          </a:xfrm>
          <a:prstGeom prst="rect">
            <a:avLst/>
          </a:prstGeom>
        </p:spPr>
        <p:txBody>
          <a:bodyPr vert="horz" lIns="91440" tIns="45720" rIns="91440" bIns="45720" rtlCol="1" anchor="ctr"/>
          <a:lstStyle>
            <a:lvl1pPr algn="l" rtl="1">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xStyles>
    <p:titleStyle>
      <a:lvl1pPr algn="r" defTabSz="914400" rtl="1" eaLnBrk="1" latinLnBrk="0" hangingPunct="1">
        <a:lnSpc>
          <a:spcPct val="8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6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r" defTabSz="914400" rtl="1" eaLnBrk="1" latinLnBrk="0" hangingPunct="1">
        <a:lnSpc>
          <a:spcPct val="90000"/>
        </a:lnSpc>
        <a:spcBef>
          <a:spcPts val="800"/>
        </a:spcBef>
        <a:buFont typeface="Century" pitchFamily="18"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60120" indent="-228600" algn="r" defTabSz="914400" rtl="1" eaLnBrk="1" latinLnBrk="0" hangingPunct="1">
        <a:lnSpc>
          <a:spcPct val="90000"/>
        </a:lnSpc>
        <a:spcBef>
          <a:spcPts val="600"/>
        </a:spcBef>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25880" indent="-228600" algn="r" defTabSz="914400" rtl="1" eaLnBrk="1" latinLnBrk="0" hangingPunct="1">
        <a:lnSpc>
          <a:spcPct val="90000"/>
        </a:lnSpc>
        <a:spcBef>
          <a:spcPts val="600"/>
        </a:spcBef>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691640" indent="-228600" algn="r" defTabSz="914400" rtl="1" eaLnBrk="1" latinLnBrk="0" hangingPunct="1">
        <a:lnSpc>
          <a:spcPct val="90000"/>
        </a:lnSpc>
        <a:spcBef>
          <a:spcPts val="600"/>
        </a:spcBef>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057400" indent="-228600" algn="r" defTabSz="914400" rtl="1"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r" defTabSz="914400" rtl="1"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r" defTabSz="914400" rtl="1"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r" defTabSz="914400" rtl="1"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1520" y="1556792"/>
            <a:ext cx="8712968" cy="2736304"/>
          </a:xfrm>
        </p:spPr>
        <p:txBody>
          <a:bodyPr>
            <a:noAutofit/>
          </a:bodyPr>
          <a:lstStyle/>
          <a:p>
            <a:pPr algn="ctr">
              <a:lnSpc>
                <a:spcPct val="100000"/>
              </a:lnSpc>
            </a:pPr>
            <a:r>
              <a:rPr lang="ar-IQ" sz="4000" b="1" dirty="0">
                <a:cs typeface="Sultan Medium" pitchFamily="2" charset="-78"/>
              </a:rPr>
              <a:t>تطوير اليات تنسيق </a:t>
            </a:r>
            <a:r>
              <a:rPr lang="ar-IQ" sz="4000" b="1" dirty="0" smtClean="0">
                <a:cs typeface="Sultan Medium" pitchFamily="2" charset="-78"/>
              </a:rPr>
              <a:t>العمل</a:t>
            </a:r>
            <a:r>
              <a:rPr lang="ar-IQ" sz="4000" b="1" dirty="0">
                <a:cs typeface="Sultan Medium" pitchFamily="2" charset="-78"/>
              </a:rPr>
              <a:t> </a:t>
            </a:r>
            <a:r>
              <a:rPr lang="ar-IQ" sz="4000" b="1" dirty="0" smtClean="0">
                <a:cs typeface="Sultan Medium" pitchFamily="2" charset="-78"/>
              </a:rPr>
              <a:t>الاحصائي </a:t>
            </a:r>
            <a:r>
              <a:rPr lang="ar-IQ" sz="4000" b="1" dirty="0">
                <a:cs typeface="Sultan Medium" pitchFamily="2" charset="-78"/>
              </a:rPr>
              <a:t>بين الجهاز المركزي </a:t>
            </a:r>
            <a:r>
              <a:rPr lang="ar-IQ" sz="4000" b="1" dirty="0" smtClean="0">
                <a:cs typeface="Sultan Medium" pitchFamily="2" charset="-78"/>
              </a:rPr>
              <a:t>للإحصاء </a:t>
            </a:r>
            <a:r>
              <a:rPr lang="ar-IQ" sz="4000" b="1" dirty="0">
                <a:cs typeface="Sultan Medium" pitchFamily="2" charset="-78"/>
              </a:rPr>
              <a:t>واقسام الاحصاء في الوزارات والهيئات غير المرتبطة بوزارة والجهات الساندة الاخرى</a:t>
            </a:r>
            <a:endParaRPr lang="en-US" sz="4000" b="1" dirty="0">
              <a:cs typeface="Sultan Medium" pitchFamily="2" charset="-78"/>
            </a:endParaRPr>
          </a:p>
        </p:txBody>
      </p:sp>
      <p:sp>
        <p:nvSpPr>
          <p:cNvPr id="3" name="عنوان فرعي 2"/>
          <p:cNvSpPr>
            <a:spLocks noGrp="1"/>
          </p:cNvSpPr>
          <p:nvPr>
            <p:ph type="subTitle" idx="1"/>
          </p:nvPr>
        </p:nvSpPr>
        <p:spPr>
          <a:xfrm>
            <a:off x="1115616" y="4725144"/>
            <a:ext cx="7128792" cy="1656184"/>
          </a:xfrm>
        </p:spPr>
        <p:txBody>
          <a:bodyPr>
            <a:normAutofit/>
          </a:bodyPr>
          <a:lstStyle/>
          <a:p>
            <a:pPr algn="ctr"/>
            <a:r>
              <a:rPr lang="ar-IQ" sz="3200" b="1" dirty="0" smtClean="0">
                <a:solidFill>
                  <a:srgbClr val="92D050"/>
                </a:solidFill>
                <a:cs typeface="AGA Granada Regular" pitchFamily="2" charset="-78"/>
              </a:rPr>
              <a:t>اعداد / فخري حميد جابر</a:t>
            </a:r>
          </a:p>
          <a:p>
            <a:pPr algn="ctr"/>
            <a:r>
              <a:rPr lang="ar-IQ" sz="3200" b="1" dirty="0" smtClean="0">
                <a:solidFill>
                  <a:srgbClr val="92D050"/>
                </a:solidFill>
                <a:cs typeface="AGA Granada Regular" pitchFamily="2" charset="-78"/>
              </a:rPr>
              <a:t>المدير العام للشؤون الاداري</a:t>
            </a:r>
            <a:r>
              <a:rPr lang="ar-IQ" sz="3200" b="1" dirty="0">
                <a:solidFill>
                  <a:srgbClr val="92D050"/>
                </a:solidFill>
                <a:cs typeface="AGA Granada Regular" pitchFamily="2" charset="-78"/>
              </a:rPr>
              <a:t>ة</a:t>
            </a:r>
            <a:r>
              <a:rPr lang="ar-IQ" sz="3200" b="1" dirty="0" smtClean="0">
                <a:solidFill>
                  <a:srgbClr val="92D050"/>
                </a:solidFill>
                <a:cs typeface="AGA Granada Regular" pitchFamily="2" charset="-78"/>
              </a:rPr>
              <a:t> والمالية </a:t>
            </a:r>
          </a:p>
          <a:p>
            <a:pPr algn="ctr"/>
            <a:r>
              <a:rPr lang="ar-IQ" sz="3200" b="1" dirty="0" smtClean="0">
                <a:solidFill>
                  <a:srgbClr val="92D050"/>
                </a:solidFill>
                <a:cs typeface="AGA Granada Regular" pitchFamily="2" charset="-78"/>
              </a:rPr>
              <a:t>مدير الحسابات القومية </a:t>
            </a:r>
            <a:endParaRPr lang="en-US" sz="3200" b="1" dirty="0">
              <a:solidFill>
                <a:srgbClr val="92D050"/>
              </a:solidFill>
              <a:cs typeface="AGA Granada Regular" pitchFamily="2" charset="-78"/>
            </a:endParaRPr>
          </a:p>
        </p:txBody>
      </p:sp>
      <p:pic>
        <p:nvPicPr>
          <p:cNvPr id="4" name="Picture 1" descr="F:\Final logo CSO.png"/>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928320" y="260648"/>
            <a:ext cx="2244080" cy="1296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727473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7"/>
          <p:cNvSpPr/>
          <p:nvPr/>
        </p:nvSpPr>
        <p:spPr>
          <a:xfrm>
            <a:off x="1619672" y="260648"/>
            <a:ext cx="1440160" cy="194421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b="1" dirty="0" smtClean="0">
                <a:solidFill>
                  <a:schemeClr val="bg1"/>
                </a:solidFill>
                <a:cs typeface="Sultan Medium" pitchFamily="2" charset="-78"/>
              </a:rPr>
              <a:t>المسوحات والتعدادات الاحصائية</a:t>
            </a:r>
          </a:p>
          <a:p>
            <a:pPr algn="ctr"/>
            <a:r>
              <a:rPr lang="ar-IQ" sz="1400" b="1" dirty="0" smtClean="0">
                <a:solidFill>
                  <a:schemeClr val="bg1"/>
                </a:solidFill>
                <a:cs typeface="Sultan Medium" pitchFamily="2" charset="-78"/>
              </a:rPr>
              <a:t>المديريات الفنية ومديريات الاحصاء في المحافظاتِ</a:t>
            </a:r>
            <a:endParaRPr lang="en-US" sz="1400" b="1" dirty="0">
              <a:solidFill>
                <a:schemeClr val="bg1"/>
              </a:solidFill>
              <a:cs typeface="Sultan Medium" pitchFamily="2" charset="-78"/>
            </a:endParaRPr>
          </a:p>
        </p:txBody>
      </p:sp>
      <p:sp>
        <p:nvSpPr>
          <p:cNvPr id="5" name="مستطيل مستدير الزوايا 10"/>
          <p:cNvSpPr/>
          <p:nvPr/>
        </p:nvSpPr>
        <p:spPr>
          <a:xfrm>
            <a:off x="1562098" y="2516582"/>
            <a:ext cx="1440160" cy="20186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السجلات الادارية والانظمة المالية والمسوح</a:t>
            </a:r>
          </a:p>
          <a:p>
            <a:pPr algn="ctr"/>
            <a:r>
              <a:rPr lang="ar-IQ" sz="1400" dirty="0" smtClean="0">
                <a:solidFill>
                  <a:schemeClr val="bg1"/>
                </a:solidFill>
                <a:cs typeface="Sultan Medium" pitchFamily="2" charset="-78"/>
              </a:rPr>
              <a:t>اقسام الاحصاء والمعلوماتية في الوزارات</a:t>
            </a:r>
            <a:endParaRPr lang="en-US" sz="1400" dirty="0">
              <a:solidFill>
                <a:schemeClr val="bg1"/>
              </a:solidFill>
              <a:cs typeface="Sultan Medium" pitchFamily="2" charset="-78"/>
            </a:endParaRPr>
          </a:p>
        </p:txBody>
      </p:sp>
      <p:sp>
        <p:nvSpPr>
          <p:cNvPr id="6" name="مستطيل مستدير الزوايا 11"/>
          <p:cNvSpPr/>
          <p:nvPr/>
        </p:nvSpPr>
        <p:spPr>
          <a:xfrm>
            <a:off x="1547664" y="4797152"/>
            <a:ext cx="1440160" cy="19442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الجهات الساندة الاخرى </a:t>
            </a:r>
          </a:p>
          <a:p>
            <a:pPr algn="ctr"/>
            <a:r>
              <a:rPr lang="ar-IQ" sz="1400" dirty="0" smtClean="0">
                <a:solidFill>
                  <a:schemeClr val="bg1"/>
                </a:solidFill>
                <a:cs typeface="Sultan Medium" pitchFamily="2" charset="-78"/>
              </a:rPr>
              <a:t>المنظمات الدولية والاقليمية والعربية العاملة في مجال الاحصاء</a:t>
            </a:r>
            <a:endParaRPr lang="en-US" sz="1400" dirty="0">
              <a:solidFill>
                <a:schemeClr val="bg1"/>
              </a:solidFill>
              <a:cs typeface="Sultan Medium" pitchFamily="2" charset="-78"/>
            </a:endParaRPr>
          </a:p>
        </p:txBody>
      </p:sp>
      <p:sp>
        <p:nvSpPr>
          <p:cNvPr id="7" name="قوس كبير أيمن 12"/>
          <p:cNvSpPr/>
          <p:nvPr/>
        </p:nvSpPr>
        <p:spPr>
          <a:xfrm>
            <a:off x="3059832" y="1196752"/>
            <a:ext cx="432048" cy="4608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مستطيل مستدير الزوايا 16"/>
          <p:cNvSpPr/>
          <p:nvPr/>
        </p:nvSpPr>
        <p:spPr>
          <a:xfrm>
            <a:off x="3707904" y="2492895"/>
            <a:ext cx="1080120" cy="187220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IQ" dirty="0" smtClean="0">
                <a:cs typeface="Sultan Medium" pitchFamily="2" charset="-78"/>
              </a:rPr>
              <a:t>مراجعة وتصنيف وتبويب البيانات</a:t>
            </a:r>
            <a:endParaRPr lang="en-US" dirty="0">
              <a:cs typeface="Sultan Medium" pitchFamily="2" charset="-78"/>
            </a:endParaRPr>
          </a:p>
        </p:txBody>
      </p:sp>
      <p:cxnSp>
        <p:nvCxnSpPr>
          <p:cNvPr id="9" name="رابط كسهم مستقيم 18"/>
          <p:cNvCxnSpPr/>
          <p:nvPr/>
        </p:nvCxnSpPr>
        <p:spPr>
          <a:xfrm>
            <a:off x="4788024" y="342900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مستطيل مستدير الزوايا 20"/>
          <p:cNvSpPr/>
          <p:nvPr/>
        </p:nvSpPr>
        <p:spPr>
          <a:xfrm>
            <a:off x="5148064" y="2420887"/>
            <a:ext cx="1080120" cy="187220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IQ" dirty="0" smtClean="0">
                <a:cs typeface="Sultan Medium" pitchFamily="2" charset="-78"/>
              </a:rPr>
              <a:t>معالجة وتحليل البيانات واستخراج المؤشرات</a:t>
            </a:r>
            <a:endParaRPr lang="en-US" dirty="0">
              <a:cs typeface="Sultan Medium" pitchFamily="2" charset="-78"/>
            </a:endParaRPr>
          </a:p>
        </p:txBody>
      </p:sp>
      <p:cxnSp>
        <p:nvCxnSpPr>
          <p:cNvPr id="11" name="رابط كسهم مستقيم 21"/>
          <p:cNvCxnSpPr/>
          <p:nvPr/>
        </p:nvCxnSpPr>
        <p:spPr>
          <a:xfrm flipV="1">
            <a:off x="6156176" y="3366083"/>
            <a:ext cx="36004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22"/>
          <p:cNvSpPr/>
          <p:nvPr/>
        </p:nvSpPr>
        <p:spPr>
          <a:xfrm>
            <a:off x="6516216" y="2420888"/>
            <a:ext cx="1224136" cy="18722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IQ" dirty="0" smtClean="0">
                <a:cs typeface="Sultan Medium" pitchFamily="2" charset="-78"/>
              </a:rPr>
              <a:t>انتاج الاحصاءات الرسمية</a:t>
            </a:r>
          </a:p>
          <a:p>
            <a:pPr algn="ctr"/>
            <a:r>
              <a:rPr lang="ar-IQ" dirty="0" smtClean="0">
                <a:cs typeface="Sultan Medium" pitchFamily="2" charset="-78"/>
              </a:rPr>
              <a:t>التقارير والنشرات الاحصائية</a:t>
            </a:r>
            <a:endParaRPr lang="en-US" dirty="0">
              <a:cs typeface="Sultan Medium" pitchFamily="2" charset="-78"/>
            </a:endParaRPr>
          </a:p>
        </p:txBody>
      </p:sp>
      <p:cxnSp>
        <p:nvCxnSpPr>
          <p:cNvPr id="13" name="رابط كسهم مستقيم 24"/>
          <p:cNvCxnSpPr/>
          <p:nvPr/>
        </p:nvCxnSpPr>
        <p:spPr>
          <a:xfrm>
            <a:off x="3059832" y="350100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مستطيل مستدير الزوايا 28"/>
          <p:cNvSpPr/>
          <p:nvPr/>
        </p:nvSpPr>
        <p:spPr>
          <a:xfrm>
            <a:off x="8028384" y="2348880"/>
            <a:ext cx="1080120" cy="18722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dirty="0" smtClean="0">
                <a:cs typeface="Sultan Medium" pitchFamily="2" charset="-78"/>
              </a:rPr>
              <a:t>الاتاحة</a:t>
            </a:r>
          </a:p>
          <a:p>
            <a:pPr algn="ctr"/>
            <a:r>
              <a:rPr lang="ar-IQ" dirty="0" smtClean="0">
                <a:cs typeface="Sultan Medium" pitchFamily="2" charset="-78"/>
              </a:rPr>
              <a:t>والنشر</a:t>
            </a:r>
            <a:endParaRPr lang="en-US" dirty="0">
              <a:cs typeface="Sultan Medium" pitchFamily="2" charset="-78"/>
            </a:endParaRPr>
          </a:p>
        </p:txBody>
      </p:sp>
      <p:cxnSp>
        <p:nvCxnSpPr>
          <p:cNvPr id="15" name="رابط كسهم مستقيم 38"/>
          <p:cNvCxnSpPr/>
          <p:nvPr/>
        </p:nvCxnSpPr>
        <p:spPr>
          <a:xfrm>
            <a:off x="7596336" y="3344450"/>
            <a:ext cx="432048" cy="12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1435" y="2564904"/>
            <a:ext cx="1115616" cy="1872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dirty="0" smtClean="0">
                <a:cs typeface="Sultan Medium" pitchFamily="2" charset="-78"/>
              </a:rPr>
              <a:t>التعرف على احتياجات المستخدمين</a:t>
            </a:r>
            <a:endParaRPr lang="en-US" sz="1400" dirty="0">
              <a:cs typeface="Sultan Medium" pitchFamily="2" charset="-78"/>
            </a:endParaRPr>
          </a:p>
        </p:txBody>
      </p:sp>
      <p:cxnSp>
        <p:nvCxnSpPr>
          <p:cNvPr id="17" name="Straight Arrow Connector 16"/>
          <p:cNvCxnSpPr>
            <a:stCxn id="16" idx="3"/>
            <a:endCxn id="5" idx="1"/>
          </p:cNvCxnSpPr>
          <p:nvPr/>
        </p:nvCxnSpPr>
        <p:spPr>
          <a:xfrm>
            <a:off x="1094181" y="3501009"/>
            <a:ext cx="467917" cy="24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3"/>
          </p:cNvCxnSpPr>
          <p:nvPr/>
        </p:nvCxnSpPr>
        <p:spPr>
          <a:xfrm>
            <a:off x="1094181" y="3501009"/>
            <a:ext cx="453483" cy="2268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63688" y="1124744"/>
            <a:ext cx="1080120" cy="0"/>
          </a:xfrm>
          <a:prstGeom prst="line">
            <a:avLst/>
          </a:prstGeom>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Rectangle 29"/>
          <p:cNvSpPr/>
          <p:nvPr/>
        </p:nvSpPr>
        <p:spPr>
          <a:xfrm>
            <a:off x="4067944" y="188640"/>
            <a:ext cx="3816424" cy="720080"/>
          </a:xfrm>
          <a:custGeom>
            <a:avLst/>
            <a:gdLst>
              <a:gd name="connsiteX0" fmla="*/ 0 w 3816424"/>
              <a:gd name="connsiteY0" fmla="*/ 0 h 720080"/>
              <a:gd name="connsiteX1" fmla="*/ 3816424 w 3816424"/>
              <a:gd name="connsiteY1" fmla="*/ 0 h 720080"/>
              <a:gd name="connsiteX2" fmla="*/ 3816424 w 3816424"/>
              <a:gd name="connsiteY2" fmla="*/ 720080 h 720080"/>
              <a:gd name="connsiteX3" fmla="*/ 0 w 3816424"/>
              <a:gd name="connsiteY3" fmla="*/ 720080 h 720080"/>
              <a:gd name="connsiteX4" fmla="*/ 0 w 3816424"/>
              <a:gd name="connsiteY4" fmla="*/ 0 h 720080"/>
              <a:gd name="connsiteX0" fmla="*/ 0 w 3816424"/>
              <a:gd name="connsiteY0" fmla="*/ 0 h 720080"/>
              <a:gd name="connsiteX1" fmla="*/ 3816424 w 3816424"/>
              <a:gd name="connsiteY1" fmla="*/ 0 h 720080"/>
              <a:gd name="connsiteX2" fmla="*/ 3761833 w 3816424"/>
              <a:gd name="connsiteY2" fmla="*/ 679137 h 720080"/>
              <a:gd name="connsiteX3" fmla="*/ 0 w 3816424"/>
              <a:gd name="connsiteY3" fmla="*/ 720080 h 720080"/>
              <a:gd name="connsiteX4" fmla="*/ 0 w 3816424"/>
              <a:gd name="connsiteY4" fmla="*/ 0 h 720080"/>
              <a:gd name="connsiteX0" fmla="*/ 68239 w 3816424"/>
              <a:gd name="connsiteY0" fmla="*/ 81887 h 720080"/>
              <a:gd name="connsiteX1" fmla="*/ 3816424 w 3816424"/>
              <a:gd name="connsiteY1" fmla="*/ 0 h 720080"/>
              <a:gd name="connsiteX2" fmla="*/ 3761833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720890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693594 w 3816424"/>
              <a:gd name="connsiteY2" fmla="*/ 624546 h 720080"/>
              <a:gd name="connsiteX3" fmla="*/ 0 w 3816424"/>
              <a:gd name="connsiteY3" fmla="*/ 720080 h 720080"/>
              <a:gd name="connsiteX4" fmla="*/ 68239 w 3816424"/>
              <a:gd name="connsiteY4" fmla="*/ 81887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424" h="720080">
                <a:moveTo>
                  <a:pt x="68239" y="81887"/>
                </a:moveTo>
                <a:lnTo>
                  <a:pt x="3816424" y="0"/>
                </a:lnTo>
                <a:lnTo>
                  <a:pt x="3693594" y="624546"/>
                </a:lnTo>
                <a:lnTo>
                  <a:pt x="0" y="720080"/>
                </a:lnTo>
                <a:lnTo>
                  <a:pt x="68239" y="81887"/>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solidFill>
                  <a:schemeClr val="accent4">
                    <a:lumMod val="50000"/>
                  </a:schemeClr>
                </a:solidFill>
                <a:cs typeface="Sultan Medium" pitchFamily="2" charset="-78"/>
              </a:rPr>
              <a:t>دور التنسيق في مراحل العمل الاحصائي</a:t>
            </a:r>
            <a:endParaRPr lang="en-US" b="1" dirty="0">
              <a:solidFill>
                <a:schemeClr val="accent4">
                  <a:lumMod val="50000"/>
                </a:schemeClr>
              </a:solidFill>
              <a:cs typeface="Sultan Medium" pitchFamily="2" charset="-78"/>
            </a:endParaRPr>
          </a:p>
        </p:txBody>
      </p:sp>
      <p:cxnSp>
        <p:nvCxnSpPr>
          <p:cNvPr id="21" name="رابط كسهم مستقيم 33"/>
          <p:cNvCxnSpPr>
            <a:stCxn id="16" idx="3"/>
          </p:cNvCxnSpPr>
          <p:nvPr/>
        </p:nvCxnSpPr>
        <p:spPr>
          <a:xfrm flipV="1">
            <a:off x="1094181" y="1628801"/>
            <a:ext cx="432048"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707904" y="4437113"/>
            <a:ext cx="5184576" cy="230425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800" b="1" dirty="0">
                <a:cs typeface="Sultan Medium" pitchFamily="2" charset="-78"/>
              </a:rPr>
              <a:t>5 </a:t>
            </a:r>
            <a:r>
              <a:rPr lang="ar-IQ" sz="2800" b="1" dirty="0">
                <a:cs typeface="Sultan Medium" pitchFamily="2" charset="-78"/>
              </a:rPr>
              <a:t> </a:t>
            </a:r>
            <a:r>
              <a:rPr lang="ar-IQ" sz="2800" dirty="0">
                <a:cs typeface="Sultan Medium" pitchFamily="2" charset="-78"/>
              </a:rPr>
              <a:t>- انتاج الاحصاءات الرسمية وعرضها بشكل يلبي باحتياجات المستفيدين وقد تكون على شكل تقارير ونشرات دورية وغير دورية. </a:t>
            </a:r>
            <a:endParaRPr lang="en-US" sz="2800" dirty="0">
              <a:cs typeface="Sultan Medium" pitchFamily="2" charset="-78"/>
            </a:endParaRPr>
          </a:p>
        </p:txBody>
      </p:sp>
    </p:spTree>
    <p:extLst>
      <p:ext uri="{BB962C8B-B14F-4D97-AF65-F5344CB8AC3E}">
        <p14:creationId xmlns:p14="http://schemas.microsoft.com/office/powerpoint/2010/main" val="2843004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7"/>
          <p:cNvSpPr/>
          <p:nvPr/>
        </p:nvSpPr>
        <p:spPr>
          <a:xfrm>
            <a:off x="1619672" y="260648"/>
            <a:ext cx="1440160" cy="194421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b="1" dirty="0" smtClean="0">
                <a:solidFill>
                  <a:schemeClr val="bg1"/>
                </a:solidFill>
                <a:cs typeface="Sultan Medium" pitchFamily="2" charset="-78"/>
              </a:rPr>
              <a:t>المسوحات والتعدادات الاحصائية</a:t>
            </a:r>
          </a:p>
          <a:p>
            <a:pPr algn="ctr"/>
            <a:r>
              <a:rPr lang="ar-IQ" sz="1400" b="1" dirty="0" smtClean="0">
                <a:solidFill>
                  <a:schemeClr val="bg1"/>
                </a:solidFill>
                <a:cs typeface="Sultan Medium" pitchFamily="2" charset="-78"/>
              </a:rPr>
              <a:t>المديريات الفنية ومديريات الاحصاء في المحافظاتِ</a:t>
            </a:r>
            <a:endParaRPr lang="en-US" sz="1400" b="1" dirty="0">
              <a:solidFill>
                <a:schemeClr val="bg1"/>
              </a:solidFill>
              <a:cs typeface="Sultan Medium" pitchFamily="2" charset="-78"/>
            </a:endParaRPr>
          </a:p>
        </p:txBody>
      </p:sp>
      <p:sp>
        <p:nvSpPr>
          <p:cNvPr id="5" name="مستطيل مستدير الزوايا 10"/>
          <p:cNvSpPr/>
          <p:nvPr/>
        </p:nvSpPr>
        <p:spPr>
          <a:xfrm>
            <a:off x="1562098" y="2516582"/>
            <a:ext cx="1440160" cy="20186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السجلات الادارية والانظمة المالية والمسوح</a:t>
            </a:r>
          </a:p>
          <a:p>
            <a:pPr algn="ctr"/>
            <a:r>
              <a:rPr lang="ar-IQ" sz="1400" dirty="0" smtClean="0">
                <a:solidFill>
                  <a:schemeClr val="bg1"/>
                </a:solidFill>
                <a:cs typeface="Sultan Medium" pitchFamily="2" charset="-78"/>
              </a:rPr>
              <a:t>اقسام الاحصاء والمعلوماتية في الوزارات</a:t>
            </a:r>
            <a:endParaRPr lang="en-US" sz="1400" dirty="0">
              <a:solidFill>
                <a:schemeClr val="bg1"/>
              </a:solidFill>
              <a:cs typeface="Sultan Medium" pitchFamily="2" charset="-78"/>
            </a:endParaRPr>
          </a:p>
        </p:txBody>
      </p:sp>
      <p:sp>
        <p:nvSpPr>
          <p:cNvPr id="6" name="مستطيل مستدير الزوايا 11"/>
          <p:cNvSpPr/>
          <p:nvPr/>
        </p:nvSpPr>
        <p:spPr>
          <a:xfrm>
            <a:off x="1547664" y="4797152"/>
            <a:ext cx="1440160" cy="19442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الجهات الساندة الاخرى </a:t>
            </a:r>
          </a:p>
          <a:p>
            <a:pPr algn="ctr"/>
            <a:r>
              <a:rPr lang="ar-IQ" sz="1400" dirty="0" smtClean="0">
                <a:solidFill>
                  <a:schemeClr val="bg1"/>
                </a:solidFill>
                <a:cs typeface="Sultan Medium" pitchFamily="2" charset="-78"/>
              </a:rPr>
              <a:t>المنظمات الدولية والاقليمية والعربية العاملة في مجال الاحصاء</a:t>
            </a:r>
            <a:endParaRPr lang="en-US" sz="1400" dirty="0">
              <a:solidFill>
                <a:schemeClr val="bg1"/>
              </a:solidFill>
              <a:cs typeface="Sultan Medium" pitchFamily="2" charset="-78"/>
            </a:endParaRPr>
          </a:p>
        </p:txBody>
      </p:sp>
      <p:sp>
        <p:nvSpPr>
          <p:cNvPr id="7" name="قوس كبير أيمن 12"/>
          <p:cNvSpPr/>
          <p:nvPr/>
        </p:nvSpPr>
        <p:spPr>
          <a:xfrm>
            <a:off x="3059832" y="1196752"/>
            <a:ext cx="432048" cy="4608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مستطيل مستدير الزوايا 16"/>
          <p:cNvSpPr/>
          <p:nvPr/>
        </p:nvSpPr>
        <p:spPr>
          <a:xfrm>
            <a:off x="3707904" y="2492895"/>
            <a:ext cx="1080120" cy="187220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IQ" dirty="0" smtClean="0">
                <a:cs typeface="Sultan Medium" pitchFamily="2" charset="-78"/>
              </a:rPr>
              <a:t>مراجعة وتصنيف وتبويب البيانات</a:t>
            </a:r>
            <a:endParaRPr lang="en-US" dirty="0">
              <a:cs typeface="Sultan Medium" pitchFamily="2" charset="-78"/>
            </a:endParaRPr>
          </a:p>
        </p:txBody>
      </p:sp>
      <p:cxnSp>
        <p:nvCxnSpPr>
          <p:cNvPr id="9" name="رابط كسهم مستقيم 18"/>
          <p:cNvCxnSpPr/>
          <p:nvPr/>
        </p:nvCxnSpPr>
        <p:spPr>
          <a:xfrm>
            <a:off x="4788024" y="342900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مستطيل مستدير الزوايا 20"/>
          <p:cNvSpPr/>
          <p:nvPr/>
        </p:nvSpPr>
        <p:spPr>
          <a:xfrm>
            <a:off x="5148064" y="2420887"/>
            <a:ext cx="1080120" cy="187220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IQ" dirty="0" smtClean="0">
                <a:cs typeface="Sultan Medium" pitchFamily="2" charset="-78"/>
              </a:rPr>
              <a:t>معالجة وتحليل البيانات واستخراج المؤشرات</a:t>
            </a:r>
            <a:endParaRPr lang="en-US" dirty="0">
              <a:cs typeface="Sultan Medium" pitchFamily="2" charset="-78"/>
            </a:endParaRPr>
          </a:p>
        </p:txBody>
      </p:sp>
      <p:cxnSp>
        <p:nvCxnSpPr>
          <p:cNvPr id="11" name="رابط كسهم مستقيم 21"/>
          <p:cNvCxnSpPr/>
          <p:nvPr/>
        </p:nvCxnSpPr>
        <p:spPr>
          <a:xfrm flipV="1">
            <a:off x="6156176" y="3366083"/>
            <a:ext cx="36004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22"/>
          <p:cNvSpPr/>
          <p:nvPr/>
        </p:nvSpPr>
        <p:spPr>
          <a:xfrm>
            <a:off x="6516216" y="2420888"/>
            <a:ext cx="1224136" cy="18722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IQ" dirty="0" smtClean="0">
                <a:cs typeface="Sultan Medium" pitchFamily="2" charset="-78"/>
              </a:rPr>
              <a:t>انتاج الاحصاءات الرسمية</a:t>
            </a:r>
          </a:p>
          <a:p>
            <a:pPr algn="ctr"/>
            <a:r>
              <a:rPr lang="ar-IQ" dirty="0" smtClean="0">
                <a:cs typeface="Sultan Medium" pitchFamily="2" charset="-78"/>
              </a:rPr>
              <a:t>التقارير والنشرات الاحصائية</a:t>
            </a:r>
            <a:endParaRPr lang="en-US" dirty="0">
              <a:cs typeface="Sultan Medium" pitchFamily="2" charset="-78"/>
            </a:endParaRPr>
          </a:p>
        </p:txBody>
      </p:sp>
      <p:cxnSp>
        <p:nvCxnSpPr>
          <p:cNvPr id="13" name="رابط كسهم مستقيم 24"/>
          <p:cNvCxnSpPr/>
          <p:nvPr/>
        </p:nvCxnSpPr>
        <p:spPr>
          <a:xfrm>
            <a:off x="3059832" y="350100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مستطيل مستدير الزوايا 28"/>
          <p:cNvSpPr/>
          <p:nvPr/>
        </p:nvSpPr>
        <p:spPr>
          <a:xfrm>
            <a:off x="8028384" y="2348880"/>
            <a:ext cx="1080120" cy="18722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dirty="0" smtClean="0">
                <a:cs typeface="Sultan Medium" pitchFamily="2" charset="-78"/>
              </a:rPr>
              <a:t>الاتاحة</a:t>
            </a:r>
          </a:p>
          <a:p>
            <a:pPr algn="ctr"/>
            <a:r>
              <a:rPr lang="ar-IQ" dirty="0" smtClean="0">
                <a:cs typeface="Sultan Medium" pitchFamily="2" charset="-78"/>
              </a:rPr>
              <a:t>والنشر</a:t>
            </a:r>
            <a:endParaRPr lang="en-US" dirty="0">
              <a:cs typeface="Sultan Medium" pitchFamily="2" charset="-78"/>
            </a:endParaRPr>
          </a:p>
        </p:txBody>
      </p:sp>
      <p:cxnSp>
        <p:nvCxnSpPr>
          <p:cNvPr id="15" name="رابط كسهم مستقيم 38"/>
          <p:cNvCxnSpPr/>
          <p:nvPr/>
        </p:nvCxnSpPr>
        <p:spPr>
          <a:xfrm>
            <a:off x="7596336" y="3344450"/>
            <a:ext cx="432048" cy="12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1435" y="2564904"/>
            <a:ext cx="1115616" cy="1872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dirty="0" smtClean="0">
                <a:cs typeface="Sultan Medium" pitchFamily="2" charset="-78"/>
              </a:rPr>
              <a:t>التعرف على احتياجات المستخدمين</a:t>
            </a:r>
            <a:endParaRPr lang="en-US" sz="1400" dirty="0">
              <a:cs typeface="Sultan Medium" pitchFamily="2" charset="-78"/>
            </a:endParaRPr>
          </a:p>
        </p:txBody>
      </p:sp>
      <p:cxnSp>
        <p:nvCxnSpPr>
          <p:cNvPr id="17" name="Straight Arrow Connector 16"/>
          <p:cNvCxnSpPr>
            <a:stCxn id="16" idx="3"/>
            <a:endCxn id="5" idx="1"/>
          </p:cNvCxnSpPr>
          <p:nvPr/>
        </p:nvCxnSpPr>
        <p:spPr>
          <a:xfrm>
            <a:off x="1094181" y="3501009"/>
            <a:ext cx="467917" cy="24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3"/>
          </p:cNvCxnSpPr>
          <p:nvPr/>
        </p:nvCxnSpPr>
        <p:spPr>
          <a:xfrm>
            <a:off x="1094181" y="3501009"/>
            <a:ext cx="453483" cy="2268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63688" y="1124744"/>
            <a:ext cx="1080120" cy="0"/>
          </a:xfrm>
          <a:prstGeom prst="line">
            <a:avLst/>
          </a:prstGeom>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Rectangle 29"/>
          <p:cNvSpPr/>
          <p:nvPr/>
        </p:nvSpPr>
        <p:spPr>
          <a:xfrm>
            <a:off x="4067944" y="188640"/>
            <a:ext cx="3816424" cy="720080"/>
          </a:xfrm>
          <a:custGeom>
            <a:avLst/>
            <a:gdLst>
              <a:gd name="connsiteX0" fmla="*/ 0 w 3816424"/>
              <a:gd name="connsiteY0" fmla="*/ 0 h 720080"/>
              <a:gd name="connsiteX1" fmla="*/ 3816424 w 3816424"/>
              <a:gd name="connsiteY1" fmla="*/ 0 h 720080"/>
              <a:gd name="connsiteX2" fmla="*/ 3816424 w 3816424"/>
              <a:gd name="connsiteY2" fmla="*/ 720080 h 720080"/>
              <a:gd name="connsiteX3" fmla="*/ 0 w 3816424"/>
              <a:gd name="connsiteY3" fmla="*/ 720080 h 720080"/>
              <a:gd name="connsiteX4" fmla="*/ 0 w 3816424"/>
              <a:gd name="connsiteY4" fmla="*/ 0 h 720080"/>
              <a:gd name="connsiteX0" fmla="*/ 0 w 3816424"/>
              <a:gd name="connsiteY0" fmla="*/ 0 h 720080"/>
              <a:gd name="connsiteX1" fmla="*/ 3816424 w 3816424"/>
              <a:gd name="connsiteY1" fmla="*/ 0 h 720080"/>
              <a:gd name="connsiteX2" fmla="*/ 3761833 w 3816424"/>
              <a:gd name="connsiteY2" fmla="*/ 679137 h 720080"/>
              <a:gd name="connsiteX3" fmla="*/ 0 w 3816424"/>
              <a:gd name="connsiteY3" fmla="*/ 720080 h 720080"/>
              <a:gd name="connsiteX4" fmla="*/ 0 w 3816424"/>
              <a:gd name="connsiteY4" fmla="*/ 0 h 720080"/>
              <a:gd name="connsiteX0" fmla="*/ 68239 w 3816424"/>
              <a:gd name="connsiteY0" fmla="*/ 81887 h 720080"/>
              <a:gd name="connsiteX1" fmla="*/ 3816424 w 3816424"/>
              <a:gd name="connsiteY1" fmla="*/ 0 h 720080"/>
              <a:gd name="connsiteX2" fmla="*/ 3761833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720890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693594 w 3816424"/>
              <a:gd name="connsiteY2" fmla="*/ 624546 h 720080"/>
              <a:gd name="connsiteX3" fmla="*/ 0 w 3816424"/>
              <a:gd name="connsiteY3" fmla="*/ 720080 h 720080"/>
              <a:gd name="connsiteX4" fmla="*/ 68239 w 3816424"/>
              <a:gd name="connsiteY4" fmla="*/ 81887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424" h="720080">
                <a:moveTo>
                  <a:pt x="68239" y="81887"/>
                </a:moveTo>
                <a:lnTo>
                  <a:pt x="3816424" y="0"/>
                </a:lnTo>
                <a:lnTo>
                  <a:pt x="3693594" y="624546"/>
                </a:lnTo>
                <a:lnTo>
                  <a:pt x="0" y="720080"/>
                </a:lnTo>
                <a:lnTo>
                  <a:pt x="68239" y="81887"/>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solidFill>
                  <a:schemeClr val="accent4">
                    <a:lumMod val="50000"/>
                  </a:schemeClr>
                </a:solidFill>
                <a:cs typeface="Sultan Medium" pitchFamily="2" charset="-78"/>
              </a:rPr>
              <a:t>دور التنسيق في مراحل العمل الاحصائي</a:t>
            </a:r>
            <a:endParaRPr lang="en-US" b="1" dirty="0">
              <a:solidFill>
                <a:schemeClr val="accent4">
                  <a:lumMod val="50000"/>
                </a:schemeClr>
              </a:solidFill>
              <a:cs typeface="Sultan Medium" pitchFamily="2" charset="-78"/>
            </a:endParaRPr>
          </a:p>
        </p:txBody>
      </p:sp>
      <p:cxnSp>
        <p:nvCxnSpPr>
          <p:cNvPr id="21" name="رابط كسهم مستقيم 33"/>
          <p:cNvCxnSpPr>
            <a:stCxn id="16" idx="3"/>
          </p:cNvCxnSpPr>
          <p:nvPr/>
        </p:nvCxnSpPr>
        <p:spPr>
          <a:xfrm flipV="1">
            <a:off x="1094181" y="1628801"/>
            <a:ext cx="432048"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707904" y="4437113"/>
            <a:ext cx="5184576" cy="23042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b="1" dirty="0">
                <a:cs typeface="Sultan Medium" pitchFamily="2" charset="-78"/>
              </a:rPr>
              <a:t>6 </a:t>
            </a:r>
            <a:r>
              <a:rPr lang="ar-IQ" sz="2400" b="1" dirty="0">
                <a:cs typeface="Sultan Medium" pitchFamily="2" charset="-78"/>
              </a:rPr>
              <a:t> </a:t>
            </a:r>
            <a:r>
              <a:rPr lang="ar-IQ" sz="2400" dirty="0">
                <a:cs typeface="Sultan Medium" pitchFamily="2" charset="-78"/>
              </a:rPr>
              <a:t>- الاتاحة والنشر :</a:t>
            </a:r>
          </a:p>
          <a:p>
            <a:pPr algn="just"/>
            <a:r>
              <a:rPr lang="ar-IQ" sz="2400" smtClean="0">
                <a:cs typeface="Sultan Medium" pitchFamily="2" charset="-78"/>
              </a:rPr>
              <a:t>هـــو </a:t>
            </a:r>
            <a:r>
              <a:rPr lang="ar-IQ" sz="2400" dirty="0">
                <a:cs typeface="Sultan Medium" pitchFamily="2" charset="-78"/>
              </a:rPr>
              <a:t>الترويج </a:t>
            </a:r>
            <a:r>
              <a:rPr lang="ar-IQ" sz="2400" dirty="0" smtClean="0">
                <a:cs typeface="Sultan Medium" pitchFamily="2" charset="-78"/>
              </a:rPr>
              <a:t>للإحصاءات </a:t>
            </a:r>
            <a:r>
              <a:rPr lang="ar-IQ" sz="2400" dirty="0">
                <a:cs typeface="Sultan Medium" pitchFamily="2" charset="-78"/>
              </a:rPr>
              <a:t>الرسمية المنتجة مـــن خلال المواقع الالكترونية و التقارير والنشرات الورقية او الاقراص المرنة الى </a:t>
            </a:r>
            <a:r>
              <a:rPr lang="ar-IQ" sz="2400" dirty="0" smtClean="0">
                <a:cs typeface="Sultan Medium" pitchFamily="2" charset="-78"/>
              </a:rPr>
              <a:t>اخرى </a:t>
            </a:r>
            <a:r>
              <a:rPr lang="ar-IQ" sz="2400" dirty="0">
                <a:cs typeface="Sultan Medium" pitchFamily="2" charset="-78"/>
              </a:rPr>
              <a:t>من وسائل الترويج والاتاحة .</a:t>
            </a:r>
            <a:endParaRPr lang="en-US" sz="2400" dirty="0">
              <a:cs typeface="Sultan Medium" pitchFamily="2" charset="-78"/>
            </a:endParaRPr>
          </a:p>
        </p:txBody>
      </p:sp>
    </p:spTree>
    <p:extLst>
      <p:ext uri="{BB962C8B-B14F-4D97-AF65-F5344CB8AC3E}">
        <p14:creationId xmlns:p14="http://schemas.microsoft.com/office/powerpoint/2010/main" val="257736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1700808"/>
            <a:ext cx="7344816" cy="1872208"/>
          </a:xfrm>
        </p:spPr>
        <p:txBody>
          <a:bodyPr>
            <a:normAutofit/>
          </a:bodyPr>
          <a:lstStyle/>
          <a:p>
            <a:pPr algn="ctr"/>
            <a:r>
              <a:rPr lang="ar-IQ" sz="3600" dirty="0">
                <a:cs typeface="Sultan Medium" pitchFamily="2" charset="-78"/>
              </a:rPr>
              <a:t>اليات تطوير عملية التنسيق بين الجهاز المركزي </a:t>
            </a:r>
            <a:r>
              <a:rPr lang="ar-IQ" sz="3600" dirty="0" smtClean="0">
                <a:cs typeface="Sultan Medium" pitchFamily="2" charset="-78"/>
              </a:rPr>
              <a:t>للإحصاء </a:t>
            </a:r>
            <a:r>
              <a:rPr lang="ar-IQ" sz="3600" dirty="0">
                <a:cs typeface="Sultan Medium" pitchFamily="2" charset="-78"/>
              </a:rPr>
              <a:t>واقسام الاحصاء في وزارات واجهزة الدولة غير المرتبطة بوزارة </a:t>
            </a:r>
            <a:r>
              <a:rPr lang="ar-IQ" sz="3600" dirty="0" smtClean="0">
                <a:cs typeface="Sultan Medium" pitchFamily="2" charset="-78"/>
              </a:rPr>
              <a:t>:</a:t>
            </a:r>
            <a:endParaRPr lang="en-US" sz="4800" dirty="0">
              <a:cs typeface="Sultan Medium" pitchFamily="2" charset="-78"/>
            </a:endParaRPr>
          </a:p>
        </p:txBody>
      </p:sp>
    </p:spTree>
    <p:extLst>
      <p:ext uri="{BB962C8B-B14F-4D97-AF65-F5344CB8AC3E}">
        <p14:creationId xmlns:p14="http://schemas.microsoft.com/office/powerpoint/2010/main" val="32898912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908720"/>
            <a:ext cx="7632848" cy="1152128"/>
          </a:xfrm>
        </p:spPr>
        <p:txBody>
          <a:bodyPr>
            <a:normAutofit/>
          </a:bodyPr>
          <a:lstStyle/>
          <a:p>
            <a:r>
              <a:rPr lang="ar-IQ" sz="3600" dirty="0" smtClean="0">
                <a:cs typeface="Sultan Medium" pitchFamily="2" charset="-78"/>
              </a:rPr>
              <a:t>اولاً: </a:t>
            </a:r>
            <a:r>
              <a:rPr lang="ar-IQ" sz="3600" dirty="0">
                <a:cs typeface="Sultan Medium" pitchFamily="2" charset="-78"/>
              </a:rPr>
              <a:t>اعتماد مبدا الشراكة مع اقسام الاحصاء في الوزارات واجهزة </a:t>
            </a:r>
            <a:r>
              <a:rPr lang="ar-IQ" sz="3600" dirty="0" smtClean="0">
                <a:cs typeface="Sultan Medium" pitchFamily="2" charset="-78"/>
              </a:rPr>
              <a:t>الدولة</a:t>
            </a:r>
            <a:endParaRPr lang="en-US" sz="3600" dirty="0">
              <a:cs typeface="Sultan Medium" pitchFamily="2" charset="-78"/>
            </a:endParaRPr>
          </a:p>
        </p:txBody>
      </p:sp>
      <p:sp>
        <p:nvSpPr>
          <p:cNvPr id="3" name="عنصر نائب للمحتوى 2"/>
          <p:cNvSpPr>
            <a:spLocks noGrp="1"/>
          </p:cNvSpPr>
          <p:nvPr>
            <p:ph idx="1"/>
          </p:nvPr>
        </p:nvSpPr>
        <p:spPr>
          <a:xfrm>
            <a:off x="323528" y="2836912"/>
            <a:ext cx="8352928" cy="2968352"/>
          </a:xfrm>
        </p:spPr>
        <p:txBody>
          <a:bodyPr>
            <a:noAutofit/>
          </a:bodyPr>
          <a:lstStyle/>
          <a:p>
            <a:pPr marL="0" indent="0" algn="just">
              <a:buNone/>
            </a:pPr>
            <a:r>
              <a:rPr lang="ar-IQ" sz="2800" dirty="0">
                <a:cs typeface="Sultan Medium" pitchFamily="2" charset="-78"/>
              </a:rPr>
              <a:t>تعني مبدأ الشراكة كلغة مبدأ التعاون وتبادل المصالح ، اما من ناحية العمل: هي علاقة بين مؤسستين او اكثر من اجل تحقيق اهداف مشتركة او منافع متبادلة من خلال عقد مذكرات تفاهم او اتفاقيات بين الجهاز المركزي للإحصاء والشركاء الاساسيين توضح واجبات والتزامات </a:t>
            </a:r>
            <a:r>
              <a:rPr lang="ar-IQ" sz="2800" dirty="0" smtClean="0">
                <a:cs typeface="Sultan Medium" pitchFamily="2" charset="-78"/>
              </a:rPr>
              <a:t>ومسؤوليات </a:t>
            </a:r>
            <a:r>
              <a:rPr lang="ar-IQ" sz="2800" dirty="0">
                <a:cs typeface="Sultan Medium" pitchFamily="2" charset="-78"/>
              </a:rPr>
              <a:t>كل طرف، ومن مزايا اعتماد مبدأ الشراكة في العمل تحسين الكفاءة والجودة في الاداء والمصداقية في العمل. </a:t>
            </a:r>
          </a:p>
        </p:txBody>
      </p:sp>
    </p:spTree>
    <p:extLst>
      <p:ext uri="{BB962C8B-B14F-4D97-AF65-F5344CB8AC3E}">
        <p14:creationId xmlns:p14="http://schemas.microsoft.com/office/powerpoint/2010/main" val="333589118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dirty="0">
                <a:cs typeface="Sultan Medium" pitchFamily="2" charset="-78"/>
              </a:rPr>
              <a:t>ثانياً: تعزيز مبدأ العمل اللامركزي في اجهزة </a:t>
            </a:r>
            <a:r>
              <a:rPr lang="ar-IQ" sz="3600" dirty="0" smtClean="0">
                <a:cs typeface="Sultan Medium" pitchFamily="2" charset="-78"/>
              </a:rPr>
              <a:t>الدولة</a:t>
            </a:r>
            <a:endParaRPr lang="en-US" sz="3600" dirty="0">
              <a:cs typeface="Sultan Medium" pitchFamily="2" charset="-78"/>
            </a:endParaRPr>
          </a:p>
        </p:txBody>
      </p:sp>
      <p:sp>
        <p:nvSpPr>
          <p:cNvPr id="3" name="عنصر نائب للمحتوى 2"/>
          <p:cNvSpPr>
            <a:spLocks noGrp="1"/>
          </p:cNvSpPr>
          <p:nvPr>
            <p:ph idx="1"/>
          </p:nvPr>
        </p:nvSpPr>
        <p:spPr>
          <a:xfrm>
            <a:off x="467544" y="2132856"/>
            <a:ext cx="8280920" cy="4176464"/>
          </a:xfrm>
        </p:spPr>
        <p:txBody>
          <a:bodyPr>
            <a:noAutofit/>
          </a:bodyPr>
          <a:lstStyle/>
          <a:p>
            <a:pPr marL="0" indent="0" algn="just">
              <a:buNone/>
            </a:pPr>
            <a:r>
              <a:rPr lang="ar-IQ" sz="2800" dirty="0">
                <a:cs typeface="Sultan Medium" pitchFamily="2" charset="-78"/>
              </a:rPr>
              <a:t>تعني </a:t>
            </a:r>
            <a:r>
              <a:rPr lang="ar-IQ" sz="2800" dirty="0" smtClean="0">
                <a:cs typeface="Sultan Medium" pitchFamily="2" charset="-78"/>
              </a:rPr>
              <a:t>اللامركزية </a:t>
            </a:r>
            <a:r>
              <a:rPr lang="ar-IQ" sz="2800" dirty="0">
                <a:cs typeface="Sultan Medium" pitchFamily="2" charset="-78"/>
              </a:rPr>
              <a:t>في مجال العمل الاحصائي اعطاء الحرية الكاملة  لكافة اقسام الاحصاء في </a:t>
            </a:r>
            <a:r>
              <a:rPr lang="ar-IQ" sz="2800" dirty="0" smtClean="0">
                <a:cs typeface="Sultan Medium" pitchFamily="2" charset="-78"/>
              </a:rPr>
              <a:t>الوزارات </a:t>
            </a:r>
            <a:r>
              <a:rPr lang="ar-IQ" sz="2800" dirty="0">
                <a:cs typeface="Sultan Medium" pitchFamily="2" charset="-78"/>
              </a:rPr>
              <a:t>والهيئات غير المرتبطة بوزارة لممارسة كافة مراحل العمل الاحصائي </a:t>
            </a:r>
            <a:r>
              <a:rPr lang="ar-IQ" sz="2800" dirty="0" smtClean="0">
                <a:cs typeface="Sultan Medium" pitchFamily="2" charset="-78"/>
              </a:rPr>
              <a:t>ابتداءً </a:t>
            </a:r>
            <a:r>
              <a:rPr lang="ar-IQ" sz="2800" dirty="0">
                <a:cs typeface="Sultan Medium" pitchFamily="2" charset="-78"/>
              </a:rPr>
              <a:t>من جمع البيانات </a:t>
            </a:r>
            <a:r>
              <a:rPr lang="ar-IQ" sz="2800" dirty="0" smtClean="0">
                <a:cs typeface="Sultan Medium" pitchFamily="2" charset="-78"/>
              </a:rPr>
              <a:t>وانتهاءً بإتاحتها </a:t>
            </a:r>
            <a:r>
              <a:rPr lang="ar-IQ" sz="2800" dirty="0">
                <a:cs typeface="Sultan Medium" pitchFamily="2" charset="-78"/>
              </a:rPr>
              <a:t>ونشرها وبما يتعلق في انشطة وزاراتهم وهيئاتهم وهذا لا يعني ابتعاد الجهاز المركزي للإحصاء عن </a:t>
            </a:r>
            <a:r>
              <a:rPr lang="ar-IQ" sz="2800" dirty="0" smtClean="0">
                <a:cs typeface="Sultan Medium" pitchFamily="2" charset="-78"/>
              </a:rPr>
              <a:t>وحدات الاحصاء في الوزارات فهو </a:t>
            </a:r>
            <a:r>
              <a:rPr lang="ar-IQ" sz="2800" dirty="0">
                <a:cs typeface="Sultan Medium" pitchFamily="2" charset="-78"/>
              </a:rPr>
              <a:t>يشرف ويقدم الدعم الفني </a:t>
            </a:r>
            <a:r>
              <a:rPr lang="ar-IQ" sz="2800" dirty="0" smtClean="0">
                <a:cs typeface="Sultan Medium" pitchFamily="2" charset="-78"/>
              </a:rPr>
              <a:t>فيما يخص اعتماد المفاهيم والتصانيف والادلة والمعايير الدولية ويعمل على تطوير اليات العمل والعاملين في تلك الوحدات </a:t>
            </a:r>
            <a:r>
              <a:rPr lang="ar-IQ" sz="2800" dirty="0">
                <a:cs typeface="Sultan Medium" pitchFamily="2" charset="-78"/>
              </a:rPr>
              <a:t>وخاصة في مجال اعداد وتصميم الاستمارات وتنفيذ المسوح لكونه الجهة </a:t>
            </a:r>
            <a:r>
              <a:rPr lang="ar-IQ" sz="2800" dirty="0" smtClean="0">
                <a:cs typeface="Sultan Medium" pitchFamily="2" charset="-78"/>
              </a:rPr>
              <a:t>المسؤولة </a:t>
            </a:r>
            <a:r>
              <a:rPr lang="ar-IQ" sz="2800" dirty="0">
                <a:cs typeface="Sultan Medium" pitchFamily="2" charset="-78"/>
              </a:rPr>
              <a:t>عن انتاج </a:t>
            </a:r>
            <a:r>
              <a:rPr lang="ar-IQ" sz="2800" dirty="0" smtClean="0">
                <a:cs typeface="Sultan Medium" pitchFamily="2" charset="-78"/>
              </a:rPr>
              <a:t>الإحصاءات </a:t>
            </a:r>
            <a:r>
              <a:rPr lang="ar-IQ" sz="2800" dirty="0">
                <a:cs typeface="Sultan Medium" pitchFamily="2" charset="-78"/>
              </a:rPr>
              <a:t>الرسمية</a:t>
            </a:r>
            <a:r>
              <a:rPr lang="ar-IQ" sz="2800" dirty="0" smtClean="0">
                <a:cs typeface="Sultan Medium" pitchFamily="2" charset="-78"/>
              </a:rPr>
              <a:t>.</a:t>
            </a:r>
            <a:endParaRPr lang="ar-IQ" sz="2800" dirty="0">
              <a:cs typeface="Sultan Medium" pitchFamily="2" charset="-78"/>
            </a:endParaRPr>
          </a:p>
        </p:txBody>
      </p:sp>
    </p:spTree>
    <p:extLst>
      <p:ext uri="{BB962C8B-B14F-4D97-AF65-F5344CB8AC3E}">
        <p14:creationId xmlns:p14="http://schemas.microsoft.com/office/powerpoint/2010/main" val="26094267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797496"/>
            <a:ext cx="8064896" cy="1191344"/>
          </a:xfrm>
        </p:spPr>
        <p:txBody>
          <a:bodyPr>
            <a:normAutofit/>
          </a:bodyPr>
          <a:lstStyle/>
          <a:p>
            <a:r>
              <a:rPr lang="ar-IQ" sz="3600" dirty="0" smtClean="0">
                <a:cs typeface="Sultan Medium" pitchFamily="2" charset="-78"/>
              </a:rPr>
              <a:t>ثالثاً: </a:t>
            </a:r>
            <a:r>
              <a:rPr lang="ar-IQ" sz="3600" dirty="0">
                <a:cs typeface="Sultan Medium" pitchFamily="2" charset="-78"/>
              </a:rPr>
              <a:t>تحسين ورفع مكانة </a:t>
            </a:r>
            <a:r>
              <a:rPr lang="ar-IQ" sz="3600" dirty="0" smtClean="0">
                <a:cs typeface="Sultan Medium" pitchFamily="2" charset="-78"/>
              </a:rPr>
              <a:t> اقسام الاحصاء </a:t>
            </a:r>
            <a:r>
              <a:rPr lang="ar-IQ" sz="3600" dirty="0">
                <a:cs typeface="Sultan Medium" pitchFamily="2" charset="-78"/>
              </a:rPr>
              <a:t>في الوزارات واجهزة </a:t>
            </a:r>
            <a:r>
              <a:rPr lang="ar-IQ" sz="3600" dirty="0" smtClean="0">
                <a:cs typeface="Sultan Medium" pitchFamily="2" charset="-78"/>
              </a:rPr>
              <a:t>الدولة</a:t>
            </a:r>
            <a:endParaRPr lang="en-US" sz="3600" dirty="0">
              <a:cs typeface="Sultan Medium" pitchFamily="2" charset="-78"/>
            </a:endParaRPr>
          </a:p>
        </p:txBody>
      </p:sp>
      <p:sp>
        <p:nvSpPr>
          <p:cNvPr id="3" name="عنصر نائب للمحتوى 2"/>
          <p:cNvSpPr>
            <a:spLocks noGrp="1"/>
          </p:cNvSpPr>
          <p:nvPr>
            <p:ph idx="1"/>
          </p:nvPr>
        </p:nvSpPr>
        <p:spPr>
          <a:xfrm>
            <a:off x="970612" y="3140968"/>
            <a:ext cx="7489819" cy="2464296"/>
          </a:xfrm>
        </p:spPr>
        <p:txBody>
          <a:bodyPr>
            <a:noAutofit/>
          </a:bodyPr>
          <a:lstStyle/>
          <a:p>
            <a:pPr marL="0" indent="0" algn="just">
              <a:buNone/>
            </a:pPr>
            <a:r>
              <a:rPr lang="ar-IQ" sz="2800" dirty="0">
                <a:cs typeface="Sultan Medium" pitchFamily="2" charset="-78"/>
              </a:rPr>
              <a:t>لقد اظهرت الدراسات والاستبيانات الاحصائية التي قام بها الجهاز المركزي للإحصاء ان دور وحدات الاحصاء في معظم الوزارات ثانوي ومحدود وهذا يتطلب من الجهاز دعم وحدات </a:t>
            </a:r>
            <a:r>
              <a:rPr lang="ar-IQ" sz="2800" dirty="0" smtClean="0">
                <a:cs typeface="Sultan Medium" pitchFamily="2" charset="-78"/>
              </a:rPr>
              <a:t>الاحصاء وتفعيل </a:t>
            </a:r>
            <a:r>
              <a:rPr lang="ar-IQ" sz="2800" dirty="0">
                <a:cs typeface="Sultan Medium" pitchFamily="2" charset="-78"/>
              </a:rPr>
              <a:t>دورها لدى متخذي القرار وراسمي السياسات في تلك الوزارات وذلك من خلال الخطوات التالية</a:t>
            </a:r>
            <a:r>
              <a:rPr lang="ar-IQ" sz="2800" dirty="0" smtClean="0">
                <a:cs typeface="Sultan Medium" pitchFamily="2" charset="-78"/>
              </a:rPr>
              <a:t>:</a:t>
            </a:r>
            <a:endParaRPr lang="ar-IQ" sz="2800" dirty="0">
              <a:cs typeface="Sultan Medium" pitchFamily="2" charset="-78"/>
            </a:endParaRPr>
          </a:p>
        </p:txBody>
      </p:sp>
    </p:spTree>
    <p:extLst>
      <p:ext uri="{BB962C8B-B14F-4D97-AF65-F5344CB8AC3E}">
        <p14:creationId xmlns:p14="http://schemas.microsoft.com/office/powerpoint/2010/main" val="161963289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764704"/>
            <a:ext cx="8589640" cy="5616624"/>
          </a:xfrm>
        </p:spPr>
        <p:txBody>
          <a:bodyPr>
            <a:normAutofit fontScale="92500" lnSpcReduction="10000"/>
          </a:bodyPr>
          <a:lstStyle/>
          <a:p>
            <a:pPr marL="514350" indent="-514350" algn="just">
              <a:buFont typeface="+mj-lt"/>
              <a:buAutoNum type="arabicPeriod"/>
            </a:pPr>
            <a:r>
              <a:rPr lang="ar-IQ" sz="2800" dirty="0" smtClean="0">
                <a:cs typeface="Sultan Medium" pitchFamily="2" charset="-78"/>
              </a:rPr>
              <a:t>التأكيد </a:t>
            </a:r>
            <a:r>
              <a:rPr lang="ar-IQ" sz="2800" dirty="0">
                <a:cs typeface="Sultan Medium" pitchFamily="2" charset="-78"/>
              </a:rPr>
              <a:t>على انشاء المجلس الاعلى </a:t>
            </a:r>
            <a:r>
              <a:rPr lang="ar-IQ" sz="2800" dirty="0" smtClean="0">
                <a:cs typeface="Sultan Medium" pitchFamily="2" charset="-78"/>
              </a:rPr>
              <a:t>للإحصاء </a:t>
            </a:r>
            <a:r>
              <a:rPr lang="ar-IQ" sz="2800" dirty="0">
                <a:cs typeface="Sultan Medium" pitchFamily="2" charset="-78"/>
              </a:rPr>
              <a:t>الوطني.</a:t>
            </a:r>
            <a:endParaRPr lang="en-US" sz="2800" dirty="0">
              <a:cs typeface="Sultan Medium" pitchFamily="2" charset="-78"/>
            </a:endParaRPr>
          </a:p>
          <a:p>
            <a:pPr marL="514350" indent="-514350" algn="just">
              <a:buFont typeface="+mj-lt"/>
              <a:buAutoNum type="arabicPeriod"/>
            </a:pPr>
            <a:r>
              <a:rPr lang="ar-IQ" sz="2800" dirty="0" smtClean="0">
                <a:cs typeface="Sultan Medium" pitchFamily="2" charset="-78"/>
              </a:rPr>
              <a:t>التاكيد على انشاء اقسام الاحصاء في كافة الوزارات والهيئات غير المرتبطة بوزارة وربطها بالمدير العام للتخطيط والمتابعة او اي مديرية عامة لها علاقة بالاحصاء والمعلوماتية .</a:t>
            </a:r>
            <a:endParaRPr lang="en-US" sz="2800" dirty="0">
              <a:cs typeface="Sultan Medium" pitchFamily="2" charset="-78"/>
            </a:endParaRPr>
          </a:p>
          <a:p>
            <a:pPr marL="514350" indent="-514350" algn="just">
              <a:buFont typeface="+mj-lt"/>
              <a:buAutoNum type="arabicPeriod"/>
            </a:pPr>
            <a:r>
              <a:rPr lang="ar-IQ" sz="2800" dirty="0" smtClean="0">
                <a:cs typeface="Sultan Medium" pitchFamily="2" charset="-78"/>
              </a:rPr>
              <a:t>تشريع </a:t>
            </a:r>
            <a:r>
              <a:rPr lang="ar-IQ" sz="2800" dirty="0">
                <a:cs typeface="Sultan Medium" pitchFamily="2" charset="-78"/>
              </a:rPr>
              <a:t>قانون الاحصاء </a:t>
            </a:r>
            <a:r>
              <a:rPr lang="ar-IQ" sz="2800" dirty="0" smtClean="0">
                <a:cs typeface="Sultan Medium" pitchFamily="2" charset="-78"/>
              </a:rPr>
              <a:t>والذي ينظم العمل الاحصائي ويدعم دور وحدات الاحصاء وارتباطاتها في الهيكل التنظيمي  في الوزارات والهيأة المرتبطة  في الوزارات.</a:t>
            </a:r>
            <a:endParaRPr lang="en-US" sz="2800" dirty="0">
              <a:cs typeface="Sultan Medium" pitchFamily="2" charset="-78"/>
            </a:endParaRPr>
          </a:p>
          <a:p>
            <a:pPr marL="514350" indent="-514350" algn="just">
              <a:buFont typeface="+mj-lt"/>
              <a:buAutoNum type="arabicPeriod"/>
            </a:pPr>
            <a:r>
              <a:rPr lang="ar-IQ" sz="2800" dirty="0" smtClean="0">
                <a:cs typeface="Sultan Medium" pitchFamily="2" charset="-78"/>
              </a:rPr>
              <a:t>دعم </a:t>
            </a:r>
            <a:r>
              <a:rPr lang="ar-IQ" sz="2800" dirty="0">
                <a:cs typeface="Sultan Medium" pitchFamily="2" charset="-78"/>
              </a:rPr>
              <a:t>ممثلي الوزارات في لجنة تطوير الاحصاءات من خلال </a:t>
            </a:r>
            <a:r>
              <a:rPr lang="ar-IQ" sz="2800" dirty="0" smtClean="0">
                <a:cs typeface="Sultan Medium" pitchFamily="2" charset="-78"/>
              </a:rPr>
              <a:t>حث  المسؤولين على متابعة اعمال </a:t>
            </a:r>
            <a:r>
              <a:rPr lang="ar-IQ" sz="2800" dirty="0">
                <a:cs typeface="Sultan Medium" pitchFamily="2" charset="-78"/>
              </a:rPr>
              <a:t>هذه اللجنة في ضوء التقارير ومحاضر الاجتماعات التي يرفعها الممثلون الى مرؤوسيهم واطلاع متخذي القرارات في الوزارات عليها ومناقشتها وبيان </a:t>
            </a:r>
            <a:r>
              <a:rPr lang="ar-IQ" sz="2800" dirty="0" smtClean="0">
                <a:cs typeface="Sultan Medium" pitchFamily="2" charset="-78"/>
              </a:rPr>
              <a:t>الرأي</a:t>
            </a:r>
            <a:r>
              <a:rPr lang="ar-IQ" sz="2800" dirty="0">
                <a:cs typeface="Sultan Medium" pitchFamily="2" charset="-78"/>
              </a:rPr>
              <a:t>.</a:t>
            </a:r>
            <a:endParaRPr lang="en-US" sz="2800" dirty="0">
              <a:cs typeface="Sultan Medium" pitchFamily="2" charset="-78"/>
            </a:endParaRPr>
          </a:p>
          <a:p>
            <a:pPr marL="514350" indent="-514350" algn="just">
              <a:buFont typeface="+mj-lt"/>
              <a:buAutoNum type="arabicPeriod"/>
            </a:pPr>
            <a:r>
              <a:rPr lang="ar-IQ" sz="2800" dirty="0" smtClean="0">
                <a:cs typeface="Sultan Medium" pitchFamily="2" charset="-78"/>
              </a:rPr>
              <a:t>التأكيد على اهمية تعيين </a:t>
            </a:r>
            <a:r>
              <a:rPr lang="ar-IQ" sz="2800" dirty="0">
                <a:cs typeface="Sultan Medium" pitchFamily="2" charset="-78"/>
              </a:rPr>
              <a:t>ذوي </a:t>
            </a:r>
            <a:r>
              <a:rPr lang="ar-IQ" sz="2800" dirty="0" smtClean="0">
                <a:cs typeface="Sultan Medium" pitchFamily="2" charset="-78"/>
              </a:rPr>
              <a:t>الاختصاص في اقسام الاحصاء </a:t>
            </a:r>
            <a:r>
              <a:rPr lang="ar-IQ" sz="2800" dirty="0">
                <a:cs typeface="Sultan Medium" pitchFamily="2" charset="-78"/>
              </a:rPr>
              <a:t>واعتماد الكوادر الاحصائية الشابة </a:t>
            </a:r>
            <a:r>
              <a:rPr lang="ar-IQ" sz="2800" dirty="0" smtClean="0">
                <a:cs typeface="Sultan Medium" pitchFamily="2" charset="-78"/>
              </a:rPr>
              <a:t>وتدريبهم </a:t>
            </a:r>
            <a:r>
              <a:rPr lang="ar-IQ" sz="2800" dirty="0">
                <a:cs typeface="Sultan Medium" pitchFamily="2" charset="-78"/>
              </a:rPr>
              <a:t>على </a:t>
            </a:r>
            <a:r>
              <a:rPr lang="ar-IQ" sz="2800" dirty="0" smtClean="0">
                <a:cs typeface="Sultan Medium" pitchFamily="2" charset="-78"/>
              </a:rPr>
              <a:t>أساليب </a:t>
            </a:r>
            <a:r>
              <a:rPr lang="ar-IQ" sz="2800" dirty="0">
                <a:cs typeface="Sultan Medium" pitchFamily="2" charset="-78"/>
              </a:rPr>
              <a:t>العمل الاحصائي والميداني وتكليفهم </a:t>
            </a:r>
            <a:r>
              <a:rPr lang="ar-IQ" sz="2800" dirty="0" smtClean="0">
                <a:cs typeface="Sultan Medium" pitchFamily="2" charset="-78"/>
              </a:rPr>
              <a:t>بالأعمال </a:t>
            </a:r>
            <a:r>
              <a:rPr lang="ar-IQ" sz="2800" dirty="0">
                <a:cs typeface="Sultan Medium" pitchFamily="2" charset="-78"/>
              </a:rPr>
              <a:t>الاحصائية </a:t>
            </a:r>
            <a:r>
              <a:rPr lang="ar-IQ" sz="2800" dirty="0" smtClean="0">
                <a:cs typeface="Sultan Medium" pitchFamily="2" charset="-78"/>
              </a:rPr>
              <a:t>فقط.</a:t>
            </a:r>
            <a:endParaRPr lang="en-US" sz="2800" dirty="0">
              <a:cs typeface="Sultan Medium" pitchFamily="2" charset="-78"/>
            </a:endParaRPr>
          </a:p>
        </p:txBody>
      </p:sp>
    </p:spTree>
    <p:extLst>
      <p:ext uri="{BB962C8B-B14F-4D97-AF65-F5344CB8AC3E}">
        <p14:creationId xmlns:p14="http://schemas.microsoft.com/office/powerpoint/2010/main" val="291151739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2276872"/>
            <a:ext cx="7705844" cy="1143000"/>
          </a:xfrm>
        </p:spPr>
        <p:txBody>
          <a:bodyPr>
            <a:noAutofit/>
          </a:bodyPr>
          <a:lstStyle/>
          <a:p>
            <a:r>
              <a:rPr lang="ar-IQ" sz="8000" dirty="0" smtClean="0">
                <a:cs typeface="Sultan normal" pitchFamily="2" charset="-78"/>
              </a:rPr>
              <a:t>شاكرين لأصغائكم</a:t>
            </a:r>
            <a:endParaRPr lang="en-US" sz="8000" dirty="0">
              <a:cs typeface="Sultan normal" pitchFamily="2" charset="-78"/>
            </a:endParaRPr>
          </a:p>
        </p:txBody>
      </p:sp>
    </p:spTree>
    <p:extLst>
      <p:ext uri="{BB962C8B-B14F-4D97-AF65-F5344CB8AC3E}">
        <p14:creationId xmlns:p14="http://schemas.microsoft.com/office/powerpoint/2010/main" val="30782490"/>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620688"/>
            <a:ext cx="7777852" cy="759296"/>
          </a:xfrm>
        </p:spPr>
        <p:txBody>
          <a:bodyPr>
            <a:noAutofit/>
          </a:bodyPr>
          <a:lstStyle/>
          <a:p>
            <a:r>
              <a:rPr lang="ar-IQ" sz="4400" b="1" dirty="0">
                <a:cs typeface="Sultan Medium" pitchFamily="2" charset="-78"/>
              </a:rPr>
              <a:t>مفهوم التنسيق والتكامل الاحصائي :</a:t>
            </a:r>
            <a:endParaRPr lang="en-US" sz="4400" b="1" dirty="0">
              <a:cs typeface="Sultan Medium" pitchFamily="2" charset="-78"/>
            </a:endParaRPr>
          </a:p>
        </p:txBody>
      </p:sp>
      <p:sp>
        <p:nvSpPr>
          <p:cNvPr id="3" name="عنصر نائب للمحتوى 2"/>
          <p:cNvSpPr>
            <a:spLocks noGrp="1"/>
          </p:cNvSpPr>
          <p:nvPr>
            <p:ph idx="1"/>
          </p:nvPr>
        </p:nvSpPr>
        <p:spPr>
          <a:xfrm>
            <a:off x="395536" y="2132856"/>
            <a:ext cx="8424936" cy="4320480"/>
          </a:xfrm>
        </p:spPr>
        <p:txBody>
          <a:bodyPr>
            <a:noAutofit/>
          </a:bodyPr>
          <a:lstStyle/>
          <a:p>
            <a:pPr algn="just"/>
            <a:r>
              <a:rPr lang="ar-IQ" sz="2800" dirty="0" smtClean="0">
                <a:cs typeface="Sultan Medium" pitchFamily="2" charset="-78"/>
              </a:rPr>
              <a:t>هو ضمان انسيابية و تامين الاستفادة القصوى من كافة البيانات والمعلومات التي تجمع من مختلف المصادر لاستخدامها في انتاج الاحصاءات الرسمية مع ملاحضة تجنب عدم تكرارها قدر الامكن لتوفير الجهد والوقت والكلفة وضمان عدم التضارب نتيجة لاختلاف المصادر والمفاهيم المستخدمة في انتاجها .</a:t>
            </a:r>
          </a:p>
          <a:p>
            <a:pPr algn="just"/>
            <a:r>
              <a:rPr lang="ar-IQ" sz="2800" dirty="0">
                <a:cs typeface="Sultan Medium" pitchFamily="2" charset="-78"/>
              </a:rPr>
              <a:t>تبرز اهمية التنسيق بين الوحدات التنظيمية من خلال ضمان التكامل بالعمل بين تلك الوحدات التابعة لنفس المنظمة او بين منظمتين مختلفتين او اكثر والتي تعمل في نفس المجال وبما يؤدي الى تحقيق اهدافها</a:t>
            </a:r>
            <a:endParaRPr lang="en-US" sz="2800" dirty="0">
              <a:cs typeface="Sultan Medium" pitchFamily="2" charset="-78"/>
            </a:endParaRPr>
          </a:p>
        </p:txBody>
      </p:sp>
    </p:spTree>
    <p:extLst>
      <p:ext uri="{BB962C8B-B14F-4D97-AF65-F5344CB8AC3E}">
        <p14:creationId xmlns:p14="http://schemas.microsoft.com/office/powerpoint/2010/main" val="38044724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692696"/>
            <a:ext cx="7632848" cy="864096"/>
          </a:xfrm>
        </p:spPr>
        <p:txBody>
          <a:bodyPr>
            <a:noAutofit/>
          </a:bodyPr>
          <a:lstStyle/>
          <a:p>
            <a:pPr algn="ctr"/>
            <a:r>
              <a:rPr lang="ar-IQ" sz="4400" b="1" dirty="0">
                <a:cs typeface="Sultan Medium" pitchFamily="2" charset="-78"/>
              </a:rPr>
              <a:t>اهداف عملية </a:t>
            </a:r>
            <a:r>
              <a:rPr lang="ar-IQ" sz="4400" b="1" dirty="0" smtClean="0">
                <a:cs typeface="Sultan Medium" pitchFamily="2" charset="-78"/>
              </a:rPr>
              <a:t>التنسيق</a:t>
            </a:r>
            <a:endParaRPr lang="en-US" sz="4400" b="1" dirty="0">
              <a:cs typeface="Sultan Medium" pitchFamily="2" charset="-78"/>
            </a:endParaRPr>
          </a:p>
        </p:txBody>
      </p:sp>
      <p:sp>
        <p:nvSpPr>
          <p:cNvPr id="3" name="عنصر نائب للمحتوى 2"/>
          <p:cNvSpPr>
            <a:spLocks noGrp="1"/>
          </p:cNvSpPr>
          <p:nvPr>
            <p:ph idx="1"/>
          </p:nvPr>
        </p:nvSpPr>
        <p:spPr>
          <a:xfrm>
            <a:off x="251520" y="2276872"/>
            <a:ext cx="8640960" cy="4032448"/>
          </a:xfrm>
        </p:spPr>
        <p:txBody>
          <a:bodyPr>
            <a:noAutofit/>
          </a:bodyPr>
          <a:lstStyle/>
          <a:p>
            <a:pPr marL="0" indent="0">
              <a:buNone/>
            </a:pPr>
            <a:r>
              <a:rPr lang="en-US" sz="2800" dirty="0" smtClean="0"/>
              <a:t> </a:t>
            </a:r>
            <a:r>
              <a:rPr lang="ar-IQ" sz="2800" dirty="0">
                <a:cs typeface="Sultan Medium" pitchFamily="2" charset="-78"/>
              </a:rPr>
              <a:t>من خلال مفهوم التنسيق يمكن تحديد الاهداف الرئيسية  </a:t>
            </a:r>
            <a:r>
              <a:rPr lang="ar-IQ" sz="2800" dirty="0" smtClean="0">
                <a:cs typeface="Sultan Medium" pitchFamily="2" charset="-78"/>
              </a:rPr>
              <a:t>بالاتي:</a:t>
            </a:r>
            <a:endParaRPr lang="ar-IQ" sz="2800" dirty="0">
              <a:cs typeface="Sultan Medium" pitchFamily="2" charset="-78"/>
            </a:endParaRPr>
          </a:p>
          <a:p>
            <a:pPr marL="514350" indent="-514350">
              <a:buFont typeface="+mj-lt"/>
              <a:buAutoNum type="arabicPeriod"/>
            </a:pPr>
            <a:r>
              <a:rPr lang="ar-IQ" sz="2800" dirty="0" smtClean="0">
                <a:cs typeface="Sultan Medium" pitchFamily="2" charset="-78"/>
              </a:rPr>
              <a:t>ضمان انسيابية  البيانات و </a:t>
            </a:r>
            <a:r>
              <a:rPr lang="ar-IQ" sz="2800" dirty="0">
                <a:cs typeface="Sultan Medium" pitchFamily="2" charset="-78"/>
              </a:rPr>
              <a:t>الاتصال والتواصل بين منتجي ومستخدمي البيانات والاحصاءات</a:t>
            </a:r>
            <a:r>
              <a:rPr lang="ar-IQ" sz="2800" dirty="0" smtClean="0">
                <a:cs typeface="Sultan Medium" pitchFamily="2" charset="-78"/>
              </a:rPr>
              <a:t>.</a:t>
            </a:r>
            <a:endParaRPr lang="en-US" sz="2800" dirty="0">
              <a:cs typeface="Sultan Medium" pitchFamily="2" charset="-78"/>
            </a:endParaRPr>
          </a:p>
          <a:p>
            <a:pPr marL="514350" indent="-514350">
              <a:buFont typeface="+mj-lt"/>
              <a:buAutoNum type="arabicPeriod"/>
            </a:pPr>
            <a:r>
              <a:rPr lang="en-US" sz="2800" dirty="0" smtClean="0">
                <a:cs typeface="Sultan Medium" pitchFamily="2" charset="-78"/>
              </a:rPr>
              <a:t> </a:t>
            </a:r>
            <a:r>
              <a:rPr lang="ar-IQ" sz="2800" dirty="0" smtClean="0">
                <a:cs typeface="Sultan Medium" pitchFamily="2" charset="-78"/>
              </a:rPr>
              <a:t>تجنب </a:t>
            </a:r>
            <a:r>
              <a:rPr lang="ar-IQ" sz="2800" dirty="0">
                <a:cs typeface="Sultan Medium" pitchFamily="2" charset="-78"/>
              </a:rPr>
              <a:t>وتفادي التكرار والازدواجية في العمل </a:t>
            </a:r>
            <a:r>
              <a:rPr lang="ar-IQ" sz="2800" dirty="0" smtClean="0">
                <a:cs typeface="Sultan Medium" pitchFamily="2" charset="-78"/>
              </a:rPr>
              <a:t>.</a:t>
            </a:r>
            <a:endParaRPr lang="en-US" sz="2800" dirty="0">
              <a:cs typeface="Sultan Medium" pitchFamily="2" charset="-78"/>
            </a:endParaRPr>
          </a:p>
          <a:p>
            <a:pPr marL="514350" indent="-514350">
              <a:buFont typeface="+mj-lt"/>
              <a:buAutoNum type="arabicPeriod"/>
            </a:pPr>
            <a:r>
              <a:rPr lang="ar-IQ" sz="2800" smtClean="0">
                <a:cs typeface="Sultan Medium" pitchFamily="2" charset="-78"/>
              </a:rPr>
              <a:t>ضمان اتاحة </a:t>
            </a:r>
            <a:r>
              <a:rPr lang="ar-IQ" sz="2800" dirty="0">
                <a:cs typeface="Sultan Medium" pitchFamily="2" charset="-78"/>
              </a:rPr>
              <a:t>البيانات والاحصاءات في التوقيتات المطلوبة من قبل </a:t>
            </a:r>
            <a:r>
              <a:rPr lang="ar-IQ" sz="2800" dirty="0" smtClean="0">
                <a:cs typeface="Sultan Medium" pitchFamily="2" charset="-78"/>
              </a:rPr>
              <a:t>المستخدمين.</a:t>
            </a:r>
            <a:endParaRPr lang="en-US" sz="2800" dirty="0">
              <a:cs typeface="Sultan Medium" pitchFamily="2" charset="-78"/>
            </a:endParaRPr>
          </a:p>
          <a:p>
            <a:pPr marL="514350" indent="-514350">
              <a:buFont typeface="+mj-lt"/>
              <a:buAutoNum type="arabicPeriod"/>
            </a:pPr>
            <a:r>
              <a:rPr lang="ar-IQ" sz="2800" dirty="0" smtClean="0">
                <a:cs typeface="Sultan Medium" pitchFamily="2" charset="-78"/>
              </a:rPr>
              <a:t>تحقيق </a:t>
            </a:r>
            <a:r>
              <a:rPr lang="ar-IQ" sz="2800" dirty="0">
                <a:cs typeface="Sultan Medium" pitchFamily="2" charset="-78"/>
              </a:rPr>
              <a:t>التكامل في العمل</a:t>
            </a:r>
            <a:endParaRPr lang="en-US" sz="2800" dirty="0">
              <a:cs typeface="Sultan Medium" pitchFamily="2" charset="-78"/>
            </a:endParaRPr>
          </a:p>
        </p:txBody>
      </p:sp>
    </p:spTree>
    <p:extLst>
      <p:ext uri="{BB962C8B-B14F-4D97-AF65-F5344CB8AC3E}">
        <p14:creationId xmlns:p14="http://schemas.microsoft.com/office/powerpoint/2010/main" val="11483557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260648"/>
            <a:ext cx="8352928" cy="792088"/>
          </a:xfrm>
        </p:spPr>
        <p:txBody>
          <a:bodyPr>
            <a:noAutofit/>
          </a:bodyPr>
          <a:lstStyle/>
          <a:p>
            <a:pPr algn="ctr"/>
            <a:r>
              <a:rPr lang="ar-IQ" sz="4400" b="1" dirty="0">
                <a:cs typeface="Sultan Medium" pitchFamily="2" charset="-78"/>
              </a:rPr>
              <a:t>أدوات عملية </a:t>
            </a:r>
            <a:r>
              <a:rPr lang="ar-IQ" sz="4400" b="1" dirty="0" smtClean="0">
                <a:cs typeface="Sultan Medium" pitchFamily="2" charset="-78"/>
              </a:rPr>
              <a:t>التنسيق</a:t>
            </a:r>
            <a:endParaRPr lang="en-US" sz="4400" b="1" dirty="0">
              <a:cs typeface="Sultan Medium" pitchFamily="2" charset="-78"/>
            </a:endParaRPr>
          </a:p>
        </p:txBody>
      </p:sp>
      <p:sp>
        <p:nvSpPr>
          <p:cNvPr id="3" name="عنصر نائب للمحتوى 2"/>
          <p:cNvSpPr>
            <a:spLocks noGrp="1"/>
          </p:cNvSpPr>
          <p:nvPr>
            <p:ph idx="1"/>
          </p:nvPr>
        </p:nvSpPr>
        <p:spPr>
          <a:xfrm>
            <a:off x="107504" y="1556792"/>
            <a:ext cx="8928992" cy="4536504"/>
          </a:xfrm>
        </p:spPr>
        <p:txBody>
          <a:bodyPr>
            <a:noAutofit/>
          </a:bodyPr>
          <a:lstStyle/>
          <a:p>
            <a:pPr marL="0" indent="0">
              <a:buNone/>
            </a:pPr>
            <a:r>
              <a:rPr lang="ar-IQ" sz="2800" dirty="0" smtClean="0">
                <a:cs typeface="Sultan Medium" pitchFamily="2" charset="-78"/>
              </a:rPr>
              <a:t>هناك </a:t>
            </a:r>
            <a:r>
              <a:rPr lang="ar-IQ" sz="2800" dirty="0">
                <a:cs typeface="Sultan Medium" pitchFamily="2" charset="-78"/>
              </a:rPr>
              <a:t>العديد من الادوات التي تستخدم في عملية </a:t>
            </a:r>
            <a:r>
              <a:rPr lang="ar-IQ" sz="2800" dirty="0" smtClean="0">
                <a:cs typeface="Sultan Medium" pitchFamily="2" charset="-78"/>
              </a:rPr>
              <a:t>التنسيق</a:t>
            </a:r>
            <a:r>
              <a:rPr lang="en-US" sz="2800" dirty="0" smtClean="0">
                <a:cs typeface="Sultan Medium" pitchFamily="2" charset="-78"/>
              </a:rPr>
              <a:t>:</a:t>
            </a:r>
          </a:p>
          <a:p>
            <a:pPr marL="514350" indent="-514350" algn="r">
              <a:buFont typeface="+mj-lt"/>
              <a:buAutoNum type="arabicPeriod"/>
            </a:pPr>
            <a:r>
              <a:rPr lang="ar-IQ" sz="2800" dirty="0" smtClean="0">
                <a:cs typeface="Sultan Medium" pitchFamily="2" charset="-78"/>
              </a:rPr>
              <a:t>اللجان (</a:t>
            </a:r>
            <a:r>
              <a:rPr lang="ar-IQ" sz="2800" dirty="0" err="1" smtClean="0">
                <a:cs typeface="Sultan Medium" pitchFamily="2" charset="-78"/>
              </a:rPr>
              <a:t>الدائمية</a:t>
            </a:r>
            <a:r>
              <a:rPr lang="ar-IQ" sz="2800" dirty="0" smtClean="0">
                <a:cs typeface="Sultan Medium" pitchFamily="2" charset="-78"/>
              </a:rPr>
              <a:t> والمؤقتة).</a:t>
            </a:r>
            <a:endParaRPr lang="en-US" sz="2800" dirty="0">
              <a:cs typeface="Sultan Medium" pitchFamily="2" charset="-78"/>
            </a:endParaRPr>
          </a:p>
          <a:p>
            <a:pPr marL="514350" indent="-514350" algn="r">
              <a:buFont typeface="+mj-lt"/>
              <a:buAutoNum type="arabicPeriod"/>
            </a:pPr>
            <a:r>
              <a:rPr lang="ar-IQ" sz="2800" dirty="0" smtClean="0">
                <a:cs typeface="Sultan Medium" pitchFamily="2" charset="-78"/>
              </a:rPr>
              <a:t>المؤتمرات.</a:t>
            </a:r>
            <a:endParaRPr lang="en-US" sz="2800" dirty="0">
              <a:cs typeface="Sultan Medium" pitchFamily="2" charset="-78"/>
            </a:endParaRPr>
          </a:p>
          <a:p>
            <a:pPr marL="514350" indent="-514350" algn="r">
              <a:buFont typeface="+mj-lt"/>
              <a:buAutoNum type="arabicPeriod"/>
            </a:pPr>
            <a:r>
              <a:rPr lang="ar-IQ" sz="2800" dirty="0" smtClean="0">
                <a:cs typeface="Sultan Medium" pitchFamily="2" charset="-78"/>
              </a:rPr>
              <a:t>الندوات.</a:t>
            </a:r>
            <a:endParaRPr lang="en-US" sz="2800" dirty="0">
              <a:cs typeface="Sultan Medium" pitchFamily="2" charset="-78"/>
            </a:endParaRPr>
          </a:p>
          <a:p>
            <a:pPr marL="514350" indent="-514350" algn="just">
              <a:buFont typeface="+mj-lt"/>
              <a:buAutoNum type="arabicPeriod"/>
            </a:pPr>
            <a:r>
              <a:rPr lang="ar-IQ" sz="2800" dirty="0" smtClean="0">
                <a:cs typeface="Sultan Medium" pitchFamily="2" charset="-78"/>
              </a:rPr>
              <a:t>الاتصالات(المواقع الالكترونية والانترنيت والاتصال </a:t>
            </a:r>
            <a:r>
              <a:rPr lang="ar-IQ" sz="2800" dirty="0" err="1" smtClean="0">
                <a:cs typeface="Sultan Medium" pitchFamily="2" charset="-78"/>
              </a:rPr>
              <a:t>الفيديوي</a:t>
            </a:r>
            <a:r>
              <a:rPr lang="ar-IQ" sz="2800" dirty="0" smtClean="0">
                <a:cs typeface="Sultan Medium" pitchFamily="2" charset="-78"/>
              </a:rPr>
              <a:t> ). وهذا يتطلب توفير قواعد بيانات في كل وزارة وهيئة غير مرتبطة بوزارة وهي مطلب رئيسي لعملية التنسيق بين الجهاز واقسام الاحصاء في تلك الوزارات، حيث تشير اخر الاستطلاعات التي قام بها الجهاز بان نسبة كبيرة من اقسام الاحصاء في الوزارات لها قواعد بيانات ومواقع على الانترنت والمشكلة تتمثل في عدم وجود شبكات ربط فيما بينها لتسهيل عملية التنسيق .</a:t>
            </a:r>
            <a:endParaRPr lang="ar-IQ" sz="2800" dirty="0">
              <a:cs typeface="Sultan Medium" pitchFamily="2" charset="-78"/>
            </a:endParaRPr>
          </a:p>
        </p:txBody>
      </p:sp>
    </p:spTree>
    <p:extLst>
      <p:ext uri="{BB962C8B-B14F-4D97-AF65-F5344CB8AC3E}">
        <p14:creationId xmlns:p14="http://schemas.microsoft.com/office/powerpoint/2010/main" val="360597969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908720"/>
            <a:ext cx="8136904" cy="1440160"/>
          </a:xfrm>
        </p:spPr>
        <p:txBody>
          <a:bodyPr>
            <a:noAutofit/>
          </a:bodyPr>
          <a:lstStyle/>
          <a:p>
            <a:pPr algn="ctr"/>
            <a:r>
              <a:rPr lang="ar-IQ" sz="3600" b="1" dirty="0">
                <a:cs typeface="Sultan Medium" pitchFamily="2" charset="-78"/>
              </a:rPr>
              <a:t>واقع عملية التنسيق الاحصائي بين الجهاز المركزي للإحصاء واقسام الاحصاء في الوزارات والهيئات غير المرتبطة بوزارة والجهات الساندة الاخرى</a:t>
            </a:r>
            <a:endParaRPr lang="en-US" sz="3600" b="1" dirty="0">
              <a:cs typeface="Sultan Medium" pitchFamily="2" charset="-78"/>
            </a:endParaRPr>
          </a:p>
        </p:txBody>
      </p:sp>
      <p:sp>
        <p:nvSpPr>
          <p:cNvPr id="3" name="عنصر نائب للمحتوى 2"/>
          <p:cNvSpPr>
            <a:spLocks noGrp="1"/>
          </p:cNvSpPr>
          <p:nvPr>
            <p:ph idx="1"/>
          </p:nvPr>
        </p:nvSpPr>
        <p:spPr>
          <a:xfrm>
            <a:off x="1113640" y="3052936"/>
            <a:ext cx="7202776" cy="2104256"/>
          </a:xfrm>
        </p:spPr>
        <p:txBody>
          <a:bodyPr>
            <a:normAutofit/>
          </a:bodyPr>
          <a:lstStyle/>
          <a:p>
            <a:pPr marL="0" indent="0" algn="just">
              <a:buNone/>
            </a:pPr>
            <a:r>
              <a:rPr lang="ar-IQ" sz="2800" dirty="0">
                <a:cs typeface="Sultan Medium" pitchFamily="2" charset="-78"/>
              </a:rPr>
              <a:t>يمكن التعرف على واقع ودور عملية التنسيق بين الجهاز المركزي للإحصاء واقسام الاحصاء في الوزارات والهيئات غير المرتبطة بوزارة والجهات الساندة الاخرى ،من خلال دور عملية التنسيق في كل مرحلة من مراحل العمل الاحصاءي والتي </a:t>
            </a:r>
            <a:r>
              <a:rPr lang="ar-IQ" sz="2800" dirty="0" smtClean="0">
                <a:cs typeface="Sultan Medium" pitchFamily="2" charset="-78"/>
              </a:rPr>
              <a:t>يوضحها </a:t>
            </a:r>
            <a:r>
              <a:rPr lang="ar-IQ" sz="2800" dirty="0">
                <a:cs typeface="Sultan Medium" pitchFamily="2" charset="-78"/>
              </a:rPr>
              <a:t>المخطط التالي</a:t>
            </a:r>
            <a:endParaRPr lang="en-US" sz="2800" dirty="0">
              <a:cs typeface="Sultan Medium" pitchFamily="2" charset="-78"/>
            </a:endParaRPr>
          </a:p>
        </p:txBody>
      </p:sp>
      <p:sp>
        <p:nvSpPr>
          <p:cNvPr id="4" name="سهم للأسفل 3"/>
          <p:cNvSpPr/>
          <p:nvPr/>
        </p:nvSpPr>
        <p:spPr>
          <a:xfrm>
            <a:off x="2915816" y="4725144"/>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11441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7"/>
          <p:cNvSpPr/>
          <p:nvPr/>
        </p:nvSpPr>
        <p:spPr>
          <a:xfrm>
            <a:off x="1619672" y="260648"/>
            <a:ext cx="1440160" cy="194421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b="1" dirty="0" smtClean="0">
                <a:solidFill>
                  <a:schemeClr val="bg1"/>
                </a:solidFill>
                <a:cs typeface="Sultan Medium" pitchFamily="2" charset="-78"/>
              </a:rPr>
              <a:t>المسوحات والتعدادات الاحصائية</a:t>
            </a:r>
          </a:p>
          <a:p>
            <a:pPr algn="ctr"/>
            <a:r>
              <a:rPr lang="ar-IQ" sz="1400" b="1" dirty="0" smtClean="0">
                <a:solidFill>
                  <a:schemeClr val="bg1"/>
                </a:solidFill>
                <a:cs typeface="Sultan Medium" pitchFamily="2" charset="-78"/>
              </a:rPr>
              <a:t>المديريات الفنية ومديريات الاحصاء في المحافظاتِ</a:t>
            </a:r>
            <a:endParaRPr lang="en-US" sz="1400" b="1" dirty="0">
              <a:solidFill>
                <a:schemeClr val="bg1"/>
              </a:solidFill>
              <a:cs typeface="Sultan Medium" pitchFamily="2" charset="-78"/>
            </a:endParaRPr>
          </a:p>
        </p:txBody>
      </p:sp>
      <p:sp>
        <p:nvSpPr>
          <p:cNvPr id="11" name="مستطيل مستدير الزوايا 10"/>
          <p:cNvSpPr/>
          <p:nvPr/>
        </p:nvSpPr>
        <p:spPr>
          <a:xfrm>
            <a:off x="1562098" y="2516582"/>
            <a:ext cx="1440160" cy="20186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السجلات الادارية والانظمة المالية والمسوح</a:t>
            </a:r>
          </a:p>
          <a:p>
            <a:pPr algn="ctr"/>
            <a:r>
              <a:rPr lang="ar-IQ" sz="1400" dirty="0" smtClean="0">
                <a:solidFill>
                  <a:schemeClr val="bg1"/>
                </a:solidFill>
                <a:cs typeface="Sultan Medium" pitchFamily="2" charset="-78"/>
              </a:rPr>
              <a:t>اقسام الاحصاء والمعلوماتية في الوزارات</a:t>
            </a:r>
            <a:endParaRPr lang="en-US" sz="1400" dirty="0">
              <a:solidFill>
                <a:schemeClr val="bg1"/>
              </a:solidFill>
              <a:cs typeface="Sultan Medium" pitchFamily="2" charset="-78"/>
            </a:endParaRPr>
          </a:p>
        </p:txBody>
      </p:sp>
      <p:sp>
        <p:nvSpPr>
          <p:cNvPr id="12" name="مستطيل مستدير الزوايا 11"/>
          <p:cNvSpPr/>
          <p:nvPr/>
        </p:nvSpPr>
        <p:spPr>
          <a:xfrm>
            <a:off x="1547664" y="4797152"/>
            <a:ext cx="1440160" cy="19442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الجهات الساندة الاخرى </a:t>
            </a:r>
          </a:p>
          <a:p>
            <a:pPr algn="ctr"/>
            <a:r>
              <a:rPr lang="ar-IQ" sz="1400" dirty="0" smtClean="0">
                <a:solidFill>
                  <a:schemeClr val="bg1"/>
                </a:solidFill>
                <a:cs typeface="Sultan Medium" pitchFamily="2" charset="-78"/>
              </a:rPr>
              <a:t>المنظمات الدولية والاقليمية والعربية العاملة في مجال الاحصاء</a:t>
            </a:r>
            <a:endParaRPr lang="en-US" sz="1400" dirty="0">
              <a:solidFill>
                <a:schemeClr val="bg1"/>
              </a:solidFill>
              <a:cs typeface="Sultan Medium" pitchFamily="2" charset="-78"/>
            </a:endParaRPr>
          </a:p>
        </p:txBody>
      </p:sp>
      <p:sp>
        <p:nvSpPr>
          <p:cNvPr id="13" name="قوس كبير أيمن 12"/>
          <p:cNvSpPr/>
          <p:nvPr/>
        </p:nvSpPr>
        <p:spPr>
          <a:xfrm>
            <a:off x="3059832" y="1196752"/>
            <a:ext cx="432048" cy="4608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مستطيل مستدير الزوايا 16"/>
          <p:cNvSpPr/>
          <p:nvPr/>
        </p:nvSpPr>
        <p:spPr>
          <a:xfrm>
            <a:off x="3707904" y="2492895"/>
            <a:ext cx="1080120" cy="187220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IQ" dirty="0" smtClean="0">
                <a:cs typeface="Sultan Medium" pitchFamily="2" charset="-78"/>
              </a:rPr>
              <a:t>مراجعة وتصنيف وتبويب البيانات</a:t>
            </a:r>
            <a:endParaRPr lang="en-US" dirty="0">
              <a:cs typeface="Sultan Medium" pitchFamily="2" charset="-78"/>
            </a:endParaRPr>
          </a:p>
        </p:txBody>
      </p:sp>
      <p:cxnSp>
        <p:nvCxnSpPr>
          <p:cNvPr id="19" name="رابط كسهم مستقيم 18"/>
          <p:cNvCxnSpPr/>
          <p:nvPr/>
        </p:nvCxnSpPr>
        <p:spPr>
          <a:xfrm>
            <a:off x="4788024" y="342900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مستطيل مستدير الزوايا 20"/>
          <p:cNvSpPr/>
          <p:nvPr/>
        </p:nvSpPr>
        <p:spPr>
          <a:xfrm>
            <a:off x="5148064" y="2420887"/>
            <a:ext cx="1080120" cy="187220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IQ" dirty="0" smtClean="0">
                <a:cs typeface="Sultan Medium" pitchFamily="2" charset="-78"/>
              </a:rPr>
              <a:t>معالجة وتحليل البيانات واستخراج المؤشرات</a:t>
            </a:r>
            <a:endParaRPr lang="en-US" dirty="0">
              <a:cs typeface="Sultan Medium" pitchFamily="2" charset="-78"/>
            </a:endParaRPr>
          </a:p>
        </p:txBody>
      </p:sp>
      <p:cxnSp>
        <p:nvCxnSpPr>
          <p:cNvPr id="22" name="رابط كسهم مستقيم 21"/>
          <p:cNvCxnSpPr/>
          <p:nvPr/>
        </p:nvCxnSpPr>
        <p:spPr>
          <a:xfrm flipV="1">
            <a:off x="6156176" y="3366083"/>
            <a:ext cx="36004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مستطيل مستدير الزوايا 22"/>
          <p:cNvSpPr/>
          <p:nvPr/>
        </p:nvSpPr>
        <p:spPr>
          <a:xfrm>
            <a:off x="6516216" y="2420888"/>
            <a:ext cx="1224136" cy="18722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IQ" dirty="0" smtClean="0">
                <a:cs typeface="Sultan Medium" pitchFamily="2" charset="-78"/>
              </a:rPr>
              <a:t>انتاج الاحصاءات الرسمية</a:t>
            </a:r>
          </a:p>
          <a:p>
            <a:pPr algn="ctr"/>
            <a:r>
              <a:rPr lang="ar-IQ" dirty="0" smtClean="0">
                <a:cs typeface="Sultan Medium" pitchFamily="2" charset="-78"/>
              </a:rPr>
              <a:t>التقارير والنشرات الاحصائية</a:t>
            </a:r>
            <a:endParaRPr lang="en-US" dirty="0">
              <a:cs typeface="Sultan Medium" pitchFamily="2" charset="-78"/>
            </a:endParaRPr>
          </a:p>
        </p:txBody>
      </p:sp>
      <p:cxnSp>
        <p:nvCxnSpPr>
          <p:cNvPr id="25" name="رابط كسهم مستقيم 24"/>
          <p:cNvCxnSpPr/>
          <p:nvPr/>
        </p:nvCxnSpPr>
        <p:spPr>
          <a:xfrm>
            <a:off x="3059832" y="350100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مستطيل مستدير الزوايا 28"/>
          <p:cNvSpPr/>
          <p:nvPr/>
        </p:nvSpPr>
        <p:spPr>
          <a:xfrm>
            <a:off x="8028384" y="2348880"/>
            <a:ext cx="1080120" cy="18722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dirty="0" smtClean="0">
                <a:cs typeface="Sultan Medium" pitchFamily="2" charset="-78"/>
              </a:rPr>
              <a:t>الاتاحة</a:t>
            </a:r>
          </a:p>
          <a:p>
            <a:pPr algn="ctr"/>
            <a:r>
              <a:rPr lang="ar-IQ" dirty="0" smtClean="0">
                <a:cs typeface="Sultan Medium" pitchFamily="2" charset="-78"/>
              </a:rPr>
              <a:t>والنشر</a:t>
            </a:r>
            <a:endParaRPr lang="en-US" dirty="0">
              <a:cs typeface="Sultan Medium" pitchFamily="2" charset="-78"/>
            </a:endParaRPr>
          </a:p>
        </p:txBody>
      </p:sp>
      <p:cxnSp>
        <p:nvCxnSpPr>
          <p:cNvPr id="39" name="رابط كسهم مستقيم 38"/>
          <p:cNvCxnSpPr/>
          <p:nvPr/>
        </p:nvCxnSpPr>
        <p:spPr>
          <a:xfrm>
            <a:off x="7596336" y="3344450"/>
            <a:ext cx="432048" cy="12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21435" y="2564904"/>
            <a:ext cx="1115616" cy="1872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dirty="0" smtClean="0">
                <a:cs typeface="Sultan Medium" pitchFamily="2" charset="-78"/>
              </a:rPr>
              <a:t>التعرف على احتياجات المستخدمين</a:t>
            </a:r>
            <a:endParaRPr lang="en-US" sz="1400" dirty="0">
              <a:cs typeface="Sultan Medium" pitchFamily="2" charset="-78"/>
            </a:endParaRPr>
          </a:p>
        </p:txBody>
      </p:sp>
      <p:cxnSp>
        <p:nvCxnSpPr>
          <p:cNvPr id="6" name="Straight Arrow Connector 5"/>
          <p:cNvCxnSpPr>
            <a:stCxn id="2" idx="3"/>
            <a:endCxn id="11" idx="1"/>
          </p:cNvCxnSpPr>
          <p:nvPr/>
        </p:nvCxnSpPr>
        <p:spPr>
          <a:xfrm>
            <a:off x="1094181" y="3501009"/>
            <a:ext cx="467917" cy="24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3"/>
          </p:cNvCxnSpPr>
          <p:nvPr/>
        </p:nvCxnSpPr>
        <p:spPr>
          <a:xfrm>
            <a:off x="1094181" y="3501009"/>
            <a:ext cx="453483" cy="2268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63688" y="1124744"/>
            <a:ext cx="1080120" cy="0"/>
          </a:xfrm>
          <a:prstGeom prst="line">
            <a:avLst/>
          </a:prstGeom>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067944" y="188640"/>
            <a:ext cx="3816424" cy="720080"/>
          </a:xfrm>
          <a:custGeom>
            <a:avLst/>
            <a:gdLst>
              <a:gd name="connsiteX0" fmla="*/ 0 w 3816424"/>
              <a:gd name="connsiteY0" fmla="*/ 0 h 720080"/>
              <a:gd name="connsiteX1" fmla="*/ 3816424 w 3816424"/>
              <a:gd name="connsiteY1" fmla="*/ 0 h 720080"/>
              <a:gd name="connsiteX2" fmla="*/ 3816424 w 3816424"/>
              <a:gd name="connsiteY2" fmla="*/ 720080 h 720080"/>
              <a:gd name="connsiteX3" fmla="*/ 0 w 3816424"/>
              <a:gd name="connsiteY3" fmla="*/ 720080 h 720080"/>
              <a:gd name="connsiteX4" fmla="*/ 0 w 3816424"/>
              <a:gd name="connsiteY4" fmla="*/ 0 h 720080"/>
              <a:gd name="connsiteX0" fmla="*/ 0 w 3816424"/>
              <a:gd name="connsiteY0" fmla="*/ 0 h 720080"/>
              <a:gd name="connsiteX1" fmla="*/ 3816424 w 3816424"/>
              <a:gd name="connsiteY1" fmla="*/ 0 h 720080"/>
              <a:gd name="connsiteX2" fmla="*/ 3761833 w 3816424"/>
              <a:gd name="connsiteY2" fmla="*/ 679137 h 720080"/>
              <a:gd name="connsiteX3" fmla="*/ 0 w 3816424"/>
              <a:gd name="connsiteY3" fmla="*/ 720080 h 720080"/>
              <a:gd name="connsiteX4" fmla="*/ 0 w 3816424"/>
              <a:gd name="connsiteY4" fmla="*/ 0 h 720080"/>
              <a:gd name="connsiteX0" fmla="*/ 68239 w 3816424"/>
              <a:gd name="connsiteY0" fmla="*/ 81887 h 720080"/>
              <a:gd name="connsiteX1" fmla="*/ 3816424 w 3816424"/>
              <a:gd name="connsiteY1" fmla="*/ 0 h 720080"/>
              <a:gd name="connsiteX2" fmla="*/ 3761833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720890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693594 w 3816424"/>
              <a:gd name="connsiteY2" fmla="*/ 624546 h 720080"/>
              <a:gd name="connsiteX3" fmla="*/ 0 w 3816424"/>
              <a:gd name="connsiteY3" fmla="*/ 720080 h 720080"/>
              <a:gd name="connsiteX4" fmla="*/ 68239 w 3816424"/>
              <a:gd name="connsiteY4" fmla="*/ 81887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424" h="720080">
                <a:moveTo>
                  <a:pt x="68239" y="81887"/>
                </a:moveTo>
                <a:lnTo>
                  <a:pt x="3816424" y="0"/>
                </a:lnTo>
                <a:lnTo>
                  <a:pt x="3693594" y="624546"/>
                </a:lnTo>
                <a:lnTo>
                  <a:pt x="0" y="720080"/>
                </a:lnTo>
                <a:lnTo>
                  <a:pt x="68239" y="81887"/>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solidFill>
                  <a:schemeClr val="accent4">
                    <a:lumMod val="50000"/>
                  </a:schemeClr>
                </a:solidFill>
                <a:cs typeface="Sultan Medium" pitchFamily="2" charset="-78"/>
              </a:rPr>
              <a:t>دور التنسيق في مراحل العمل الاحصائي</a:t>
            </a:r>
            <a:endParaRPr lang="en-US" b="1" dirty="0">
              <a:solidFill>
                <a:schemeClr val="accent4">
                  <a:lumMod val="50000"/>
                </a:schemeClr>
              </a:solidFill>
              <a:cs typeface="Sultan Medium" pitchFamily="2" charset="-78"/>
            </a:endParaRPr>
          </a:p>
        </p:txBody>
      </p:sp>
      <p:cxnSp>
        <p:nvCxnSpPr>
          <p:cNvPr id="34" name="رابط كسهم مستقيم 33"/>
          <p:cNvCxnSpPr>
            <a:stCxn id="2" idx="3"/>
          </p:cNvCxnSpPr>
          <p:nvPr/>
        </p:nvCxnSpPr>
        <p:spPr>
          <a:xfrm flipV="1">
            <a:off x="1094181" y="1628801"/>
            <a:ext cx="432048"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707904" y="4437113"/>
            <a:ext cx="5184576" cy="2304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buFont typeface="+mj-lt"/>
              <a:buAutoNum type="arabicPeriod"/>
            </a:pPr>
            <a:r>
              <a:rPr lang="ar-IQ" sz="2400" dirty="0">
                <a:solidFill>
                  <a:schemeClr val="tx1"/>
                </a:solidFill>
                <a:cs typeface="Sultan Medium" pitchFamily="2" charset="-78"/>
              </a:rPr>
              <a:t>تحديد احتياجات المستخدمين   :وهي خطوة رئيسية ومحورية في عمل الجهاز المركزي للإحصاء  وتتمثل بالتعرف على احتياجات المستخدمين من </a:t>
            </a:r>
            <a:r>
              <a:rPr lang="ar-IQ" sz="2400" dirty="0" smtClean="0">
                <a:solidFill>
                  <a:schemeClr val="tx1"/>
                </a:solidFill>
                <a:cs typeface="Sultan Medium" pitchFamily="2" charset="-78"/>
              </a:rPr>
              <a:t>الاحصاءات </a:t>
            </a:r>
            <a:r>
              <a:rPr lang="ar-IQ" sz="2400" dirty="0">
                <a:solidFill>
                  <a:schemeClr val="tx1"/>
                </a:solidFill>
                <a:cs typeface="Sultan Medium" pitchFamily="2" charset="-78"/>
              </a:rPr>
              <a:t>والبيانات لتلافي انتاج </a:t>
            </a:r>
            <a:r>
              <a:rPr lang="ar-IQ" sz="2400" dirty="0" smtClean="0">
                <a:solidFill>
                  <a:schemeClr val="tx1"/>
                </a:solidFill>
                <a:cs typeface="Sultan Medium" pitchFamily="2" charset="-78"/>
              </a:rPr>
              <a:t>احصا</a:t>
            </a:r>
            <a:r>
              <a:rPr lang="ar-IQ" sz="2400" dirty="0">
                <a:solidFill>
                  <a:schemeClr val="tx1"/>
                </a:solidFill>
                <a:cs typeface="Sultan Medium" pitchFamily="2" charset="-78"/>
              </a:rPr>
              <a:t>ء</a:t>
            </a:r>
            <a:r>
              <a:rPr lang="ar-IQ" sz="2400" dirty="0" smtClean="0">
                <a:solidFill>
                  <a:schemeClr val="tx1"/>
                </a:solidFill>
                <a:cs typeface="Sultan Medium" pitchFamily="2" charset="-78"/>
              </a:rPr>
              <a:t>ات </a:t>
            </a:r>
            <a:r>
              <a:rPr lang="ar-IQ" sz="2400" dirty="0">
                <a:solidFill>
                  <a:schemeClr val="tx1"/>
                </a:solidFill>
                <a:cs typeface="Sultan Medium" pitchFamily="2" charset="-78"/>
              </a:rPr>
              <a:t>ليس لها مستخدمين.</a:t>
            </a:r>
          </a:p>
        </p:txBody>
      </p:sp>
    </p:spTree>
    <p:extLst>
      <p:ext uri="{BB962C8B-B14F-4D97-AF65-F5344CB8AC3E}">
        <p14:creationId xmlns:p14="http://schemas.microsoft.com/office/powerpoint/2010/main" val="4195226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7"/>
          <p:cNvSpPr/>
          <p:nvPr/>
        </p:nvSpPr>
        <p:spPr>
          <a:xfrm>
            <a:off x="1619672" y="260648"/>
            <a:ext cx="1440160" cy="194421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b="1" dirty="0" smtClean="0">
                <a:solidFill>
                  <a:schemeClr val="bg1"/>
                </a:solidFill>
                <a:cs typeface="Sultan Medium" pitchFamily="2" charset="-78"/>
              </a:rPr>
              <a:t>المسوحات والتعدادات الاحصائية</a:t>
            </a:r>
          </a:p>
          <a:p>
            <a:pPr algn="ctr"/>
            <a:r>
              <a:rPr lang="ar-IQ" sz="1400" b="1" dirty="0" smtClean="0">
                <a:solidFill>
                  <a:schemeClr val="bg1"/>
                </a:solidFill>
                <a:cs typeface="Sultan Medium" pitchFamily="2" charset="-78"/>
              </a:rPr>
              <a:t>المديريات الفنية ومديريات الاحصاء في المحافظاتِ</a:t>
            </a:r>
            <a:endParaRPr lang="en-US" sz="1400" b="1" dirty="0">
              <a:solidFill>
                <a:schemeClr val="bg1"/>
              </a:solidFill>
              <a:cs typeface="Sultan Medium" pitchFamily="2" charset="-78"/>
            </a:endParaRPr>
          </a:p>
        </p:txBody>
      </p:sp>
      <p:sp>
        <p:nvSpPr>
          <p:cNvPr id="5" name="مستطيل مستدير الزوايا 10"/>
          <p:cNvSpPr/>
          <p:nvPr/>
        </p:nvSpPr>
        <p:spPr>
          <a:xfrm>
            <a:off x="1562098" y="2516582"/>
            <a:ext cx="1440160" cy="20186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السجلات الادارية والانظمة المالية والمسوح</a:t>
            </a:r>
          </a:p>
          <a:p>
            <a:pPr algn="ctr"/>
            <a:r>
              <a:rPr lang="ar-IQ" sz="1400" dirty="0" smtClean="0">
                <a:solidFill>
                  <a:schemeClr val="bg1"/>
                </a:solidFill>
                <a:cs typeface="Sultan Medium" pitchFamily="2" charset="-78"/>
              </a:rPr>
              <a:t>اقسام الاحصاء والمعلوماتية في الوزارات</a:t>
            </a:r>
            <a:endParaRPr lang="en-US" sz="1400" dirty="0">
              <a:solidFill>
                <a:schemeClr val="bg1"/>
              </a:solidFill>
              <a:cs typeface="Sultan Medium" pitchFamily="2" charset="-78"/>
            </a:endParaRPr>
          </a:p>
        </p:txBody>
      </p:sp>
      <p:sp>
        <p:nvSpPr>
          <p:cNvPr id="6" name="مستطيل مستدير الزوايا 11"/>
          <p:cNvSpPr/>
          <p:nvPr/>
        </p:nvSpPr>
        <p:spPr>
          <a:xfrm>
            <a:off x="1547664" y="4797152"/>
            <a:ext cx="1440160" cy="19442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الجهات الساندة الاخرى </a:t>
            </a:r>
          </a:p>
          <a:p>
            <a:pPr algn="ctr"/>
            <a:r>
              <a:rPr lang="ar-IQ" sz="1400" dirty="0" smtClean="0">
                <a:solidFill>
                  <a:schemeClr val="bg1"/>
                </a:solidFill>
                <a:cs typeface="Sultan Medium" pitchFamily="2" charset="-78"/>
              </a:rPr>
              <a:t>المنظمات الدولية والاقليمية والعربية العاملة في مجال الاحصاء</a:t>
            </a:r>
            <a:endParaRPr lang="en-US" sz="1400" dirty="0">
              <a:solidFill>
                <a:schemeClr val="bg1"/>
              </a:solidFill>
              <a:cs typeface="Sultan Medium" pitchFamily="2" charset="-78"/>
            </a:endParaRPr>
          </a:p>
        </p:txBody>
      </p:sp>
      <p:sp>
        <p:nvSpPr>
          <p:cNvPr id="7" name="قوس كبير أيمن 12"/>
          <p:cNvSpPr/>
          <p:nvPr/>
        </p:nvSpPr>
        <p:spPr>
          <a:xfrm>
            <a:off x="3059832" y="1196752"/>
            <a:ext cx="432048" cy="4608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مستطيل مستدير الزوايا 16"/>
          <p:cNvSpPr/>
          <p:nvPr/>
        </p:nvSpPr>
        <p:spPr>
          <a:xfrm>
            <a:off x="3707904" y="2492895"/>
            <a:ext cx="1080120" cy="187220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IQ" dirty="0" smtClean="0">
                <a:cs typeface="Sultan Medium" pitchFamily="2" charset="-78"/>
              </a:rPr>
              <a:t>مراجعة وتصنيف وتبويب البيانات</a:t>
            </a:r>
            <a:endParaRPr lang="en-US" dirty="0">
              <a:cs typeface="Sultan Medium" pitchFamily="2" charset="-78"/>
            </a:endParaRPr>
          </a:p>
        </p:txBody>
      </p:sp>
      <p:cxnSp>
        <p:nvCxnSpPr>
          <p:cNvPr id="9" name="رابط كسهم مستقيم 18"/>
          <p:cNvCxnSpPr/>
          <p:nvPr/>
        </p:nvCxnSpPr>
        <p:spPr>
          <a:xfrm>
            <a:off x="4788024" y="342900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مستطيل مستدير الزوايا 20"/>
          <p:cNvSpPr/>
          <p:nvPr/>
        </p:nvSpPr>
        <p:spPr>
          <a:xfrm>
            <a:off x="5148064" y="2420887"/>
            <a:ext cx="1080120" cy="187220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IQ" dirty="0" smtClean="0">
                <a:cs typeface="Sultan Medium" pitchFamily="2" charset="-78"/>
              </a:rPr>
              <a:t>معالجة وتحليل البيانات واستخراج المؤشرات</a:t>
            </a:r>
            <a:endParaRPr lang="en-US" dirty="0">
              <a:cs typeface="Sultan Medium" pitchFamily="2" charset="-78"/>
            </a:endParaRPr>
          </a:p>
        </p:txBody>
      </p:sp>
      <p:cxnSp>
        <p:nvCxnSpPr>
          <p:cNvPr id="11" name="رابط كسهم مستقيم 21"/>
          <p:cNvCxnSpPr/>
          <p:nvPr/>
        </p:nvCxnSpPr>
        <p:spPr>
          <a:xfrm flipV="1">
            <a:off x="6156176" y="3366083"/>
            <a:ext cx="36004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22"/>
          <p:cNvSpPr/>
          <p:nvPr/>
        </p:nvSpPr>
        <p:spPr>
          <a:xfrm>
            <a:off x="6516216" y="2420888"/>
            <a:ext cx="1224136" cy="18722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IQ" dirty="0" smtClean="0">
                <a:cs typeface="Sultan Medium" pitchFamily="2" charset="-78"/>
              </a:rPr>
              <a:t>انتاج الاحصاءات الرسمية</a:t>
            </a:r>
          </a:p>
          <a:p>
            <a:pPr algn="ctr"/>
            <a:r>
              <a:rPr lang="ar-IQ" dirty="0" smtClean="0">
                <a:cs typeface="Sultan Medium" pitchFamily="2" charset="-78"/>
              </a:rPr>
              <a:t>التقارير والنشرات الاحصائية</a:t>
            </a:r>
            <a:endParaRPr lang="en-US" dirty="0">
              <a:cs typeface="Sultan Medium" pitchFamily="2" charset="-78"/>
            </a:endParaRPr>
          </a:p>
        </p:txBody>
      </p:sp>
      <p:cxnSp>
        <p:nvCxnSpPr>
          <p:cNvPr id="13" name="رابط كسهم مستقيم 24"/>
          <p:cNvCxnSpPr/>
          <p:nvPr/>
        </p:nvCxnSpPr>
        <p:spPr>
          <a:xfrm>
            <a:off x="3059832" y="350100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مستطيل مستدير الزوايا 28"/>
          <p:cNvSpPr/>
          <p:nvPr/>
        </p:nvSpPr>
        <p:spPr>
          <a:xfrm>
            <a:off x="8028384" y="2348880"/>
            <a:ext cx="1080120" cy="18722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dirty="0" smtClean="0">
                <a:cs typeface="Sultan Medium" pitchFamily="2" charset="-78"/>
              </a:rPr>
              <a:t>الاتاحة</a:t>
            </a:r>
          </a:p>
          <a:p>
            <a:pPr algn="ctr"/>
            <a:r>
              <a:rPr lang="ar-IQ" dirty="0" smtClean="0">
                <a:cs typeface="Sultan Medium" pitchFamily="2" charset="-78"/>
              </a:rPr>
              <a:t>والنشر</a:t>
            </a:r>
            <a:endParaRPr lang="en-US" dirty="0">
              <a:cs typeface="Sultan Medium" pitchFamily="2" charset="-78"/>
            </a:endParaRPr>
          </a:p>
        </p:txBody>
      </p:sp>
      <p:cxnSp>
        <p:nvCxnSpPr>
          <p:cNvPr id="15" name="رابط كسهم مستقيم 38"/>
          <p:cNvCxnSpPr/>
          <p:nvPr/>
        </p:nvCxnSpPr>
        <p:spPr>
          <a:xfrm>
            <a:off x="7596336" y="3344450"/>
            <a:ext cx="432048" cy="12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1435" y="2564904"/>
            <a:ext cx="1115616" cy="1872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dirty="0" smtClean="0">
                <a:cs typeface="Sultan Medium" pitchFamily="2" charset="-78"/>
              </a:rPr>
              <a:t>التعرف على احتياجات المستخدمين</a:t>
            </a:r>
            <a:endParaRPr lang="en-US" sz="1400" dirty="0">
              <a:cs typeface="Sultan Medium" pitchFamily="2" charset="-78"/>
            </a:endParaRPr>
          </a:p>
        </p:txBody>
      </p:sp>
      <p:cxnSp>
        <p:nvCxnSpPr>
          <p:cNvPr id="17" name="Straight Arrow Connector 16"/>
          <p:cNvCxnSpPr>
            <a:stCxn id="16" idx="3"/>
            <a:endCxn id="5" idx="1"/>
          </p:cNvCxnSpPr>
          <p:nvPr/>
        </p:nvCxnSpPr>
        <p:spPr>
          <a:xfrm>
            <a:off x="1094181" y="3501009"/>
            <a:ext cx="467917" cy="24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3"/>
          </p:cNvCxnSpPr>
          <p:nvPr/>
        </p:nvCxnSpPr>
        <p:spPr>
          <a:xfrm>
            <a:off x="1094181" y="3501009"/>
            <a:ext cx="453483" cy="2268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63688" y="1124744"/>
            <a:ext cx="1080120" cy="0"/>
          </a:xfrm>
          <a:prstGeom prst="line">
            <a:avLst/>
          </a:prstGeom>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Rectangle 29"/>
          <p:cNvSpPr/>
          <p:nvPr/>
        </p:nvSpPr>
        <p:spPr>
          <a:xfrm>
            <a:off x="4067944" y="188640"/>
            <a:ext cx="3816424" cy="720080"/>
          </a:xfrm>
          <a:custGeom>
            <a:avLst/>
            <a:gdLst>
              <a:gd name="connsiteX0" fmla="*/ 0 w 3816424"/>
              <a:gd name="connsiteY0" fmla="*/ 0 h 720080"/>
              <a:gd name="connsiteX1" fmla="*/ 3816424 w 3816424"/>
              <a:gd name="connsiteY1" fmla="*/ 0 h 720080"/>
              <a:gd name="connsiteX2" fmla="*/ 3816424 w 3816424"/>
              <a:gd name="connsiteY2" fmla="*/ 720080 h 720080"/>
              <a:gd name="connsiteX3" fmla="*/ 0 w 3816424"/>
              <a:gd name="connsiteY3" fmla="*/ 720080 h 720080"/>
              <a:gd name="connsiteX4" fmla="*/ 0 w 3816424"/>
              <a:gd name="connsiteY4" fmla="*/ 0 h 720080"/>
              <a:gd name="connsiteX0" fmla="*/ 0 w 3816424"/>
              <a:gd name="connsiteY0" fmla="*/ 0 h 720080"/>
              <a:gd name="connsiteX1" fmla="*/ 3816424 w 3816424"/>
              <a:gd name="connsiteY1" fmla="*/ 0 h 720080"/>
              <a:gd name="connsiteX2" fmla="*/ 3761833 w 3816424"/>
              <a:gd name="connsiteY2" fmla="*/ 679137 h 720080"/>
              <a:gd name="connsiteX3" fmla="*/ 0 w 3816424"/>
              <a:gd name="connsiteY3" fmla="*/ 720080 h 720080"/>
              <a:gd name="connsiteX4" fmla="*/ 0 w 3816424"/>
              <a:gd name="connsiteY4" fmla="*/ 0 h 720080"/>
              <a:gd name="connsiteX0" fmla="*/ 68239 w 3816424"/>
              <a:gd name="connsiteY0" fmla="*/ 81887 h 720080"/>
              <a:gd name="connsiteX1" fmla="*/ 3816424 w 3816424"/>
              <a:gd name="connsiteY1" fmla="*/ 0 h 720080"/>
              <a:gd name="connsiteX2" fmla="*/ 3761833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720890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693594 w 3816424"/>
              <a:gd name="connsiteY2" fmla="*/ 624546 h 720080"/>
              <a:gd name="connsiteX3" fmla="*/ 0 w 3816424"/>
              <a:gd name="connsiteY3" fmla="*/ 720080 h 720080"/>
              <a:gd name="connsiteX4" fmla="*/ 68239 w 3816424"/>
              <a:gd name="connsiteY4" fmla="*/ 81887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424" h="720080">
                <a:moveTo>
                  <a:pt x="68239" y="81887"/>
                </a:moveTo>
                <a:lnTo>
                  <a:pt x="3816424" y="0"/>
                </a:lnTo>
                <a:lnTo>
                  <a:pt x="3693594" y="624546"/>
                </a:lnTo>
                <a:lnTo>
                  <a:pt x="0" y="720080"/>
                </a:lnTo>
                <a:lnTo>
                  <a:pt x="68239" y="81887"/>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solidFill>
                  <a:schemeClr val="accent4">
                    <a:lumMod val="50000"/>
                  </a:schemeClr>
                </a:solidFill>
                <a:cs typeface="Sultan Medium" pitchFamily="2" charset="-78"/>
              </a:rPr>
              <a:t>دور التنسيق في مراحل العمل الاحصائي</a:t>
            </a:r>
            <a:endParaRPr lang="en-US" b="1" dirty="0">
              <a:solidFill>
                <a:schemeClr val="accent4">
                  <a:lumMod val="50000"/>
                </a:schemeClr>
              </a:solidFill>
              <a:cs typeface="Sultan Medium" pitchFamily="2" charset="-78"/>
            </a:endParaRPr>
          </a:p>
        </p:txBody>
      </p:sp>
      <p:cxnSp>
        <p:nvCxnSpPr>
          <p:cNvPr id="21" name="رابط كسهم مستقيم 33"/>
          <p:cNvCxnSpPr>
            <a:stCxn id="16" idx="3"/>
          </p:cNvCxnSpPr>
          <p:nvPr/>
        </p:nvCxnSpPr>
        <p:spPr>
          <a:xfrm flipV="1">
            <a:off x="1094181" y="1628801"/>
            <a:ext cx="432048"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707904" y="4437113"/>
            <a:ext cx="5328592" cy="230425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1600" b="1" dirty="0" smtClean="0">
                <a:cs typeface="Sultan Medium" pitchFamily="2" charset="-78"/>
              </a:rPr>
              <a:t>    -</a:t>
            </a:r>
            <a:r>
              <a:rPr lang="en-US" sz="2000" b="1" dirty="0" smtClean="0">
                <a:cs typeface="Sultan Medium" pitchFamily="2" charset="-78"/>
              </a:rPr>
              <a:t>2</a:t>
            </a:r>
            <a:r>
              <a:rPr lang="ar-IQ" sz="1600" b="1" dirty="0" smtClean="0">
                <a:cs typeface="Sultan Medium" pitchFamily="2" charset="-78"/>
              </a:rPr>
              <a:t>تحديد </a:t>
            </a:r>
            <a:r>
              <a:rPr lang="ar-IQ" sz="1600" b="1" dirty="0">
                <a:cs typeface="Sultan Medium" pitchFamily="2" charset="-78"/>
              </a:rPr>
              <a:t>مصادر البيانات الناتجة عنها وتقسم هذة المصادر الى </a:t>
            </a:r>
            <a:r>
              <a:rPr lang="ar-IQ" sz="1600" b="1" dirty="0" smtClean="0">
                <a:cs typeface="Sultan Medium" pitchFamily="2" charset="-78"/>
              </a:rPr>
              <a:t>الاتي</a:t>
            </a:r>
            <a:endParaRPr lang="en-US" sz="1600" b="1" dirty="0" smtClean="0">
              <a:cs typeface="Sultan Medium" pitchFamily="2" charset="-78"/>
            </a:endParaRPr>
          </a:p>
          <a:p>
            <a:pPr marL="342900" indent="-342900">
              <a:buAutoNum type="arabic1Minus"/>
            </a:pPr>
            <a:r>
              <a:rPr lang="ar-IQ" sz="1600" b="1" dirty="0" smtClean="0">
                <a:cs typeface="Sultan Medium" pitchFamily="2" charset="-78"/>
              </a:rPr>
              <a:t>مصادر </a:t>
            </a:r>
            <a:r>
              <a:rPr lang="ar-IQ" sz="1600" b="1" dirty="0">
                <a:cs typeface="Sultan Medium" pitchFamily="2" charset="-78"/>
              </a:rPr>
              <a:t>داخلية توفرها المديريات الفنية في مركز الجهاز من خلال مديريات الاحصاء في المحافظات والتي تتولى تنفيذ المسوح والتعدادات عن مختلف الانشطة  الاقتصادية و الاجتماعية  والبيئية </a:t>
            </a:r>
            <a:r>
              <a:rPr lang="ar-IQ" sz="1600" b="1" dirty="0" smtClean="0">
                <a:cs typeface="Sultan Medium" pitchFamily="2" charset="-78"/>
              </a:rPr>
              <a:t>.</a:t>
            </a:r>
          </a:p>
          <a:p>
            <a:pPr marL="342900" indent="-342900">
              <a:buAutoNum type="arabic1Minus"/>
            </a:pPr>
            <a:r>
              <a:rPr lang="ar-IQ" sz="1600" b="1" dirty="0" smtClean="0">
                <a:cs typeface="Sultan Medium" pitchFamily="2" charset="-78"/>
              </a:rPr>
              <a:t>مصادر </a:t>
            </a:r>
            <a:r>
              <a:rPr lang="ar-IQ" sz="1600" b="1" dirty="0">
                <a:cs typeface="Sultan Medium" pitchFamily="2" charset="-78"/>
              </a:rPr>
              <a:t>خارجية (اقسام الاحصاء في الوزارات والهيئات الغير المرتبطة بالوزارة) من خلال السجلات الادارية والانظمة المالية والسجلات الاحصائية المتوفرة لديها</a:t>
            </a:r>
            <a:r>
              <a:rPr lang="ar-IQ" sz="1600" b="1" dirty="0" smtClean="0">
                <a:cs typeface="Sultan Medium" pitchFamily="2" charset="-78"/>
              </a:rPr>
              <a:t>.</a:t>
            </a:r>
            <a:endParaRPr lang="ar-IQ" sz="1600" b="1" dirty="0">
              <a:cs typeface="Sultan Medium" pitchFamily="2" charset="-78"/>
            </a:endParaRPr>
          </a:p>
        </p:txBody>
      </p:sp>
    </p:spTree>
    <p:extLst>
      <p:ext uri="{BB962C8B-B14F-4D97-AF65-F5344CB8AC3E}">
        <p14:creationId xmlns:p14="http://schemas.microsoft.com/office/powerpoint/2010/main" val="20182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7"/>
          <p:cNvSpPr/>
          <p:nvPr/>
        </p:nvSpPr>
        <p:spPr>
          <a:xfrm>
            <a:off x="1619672" y="260648"/>
            <a:ext cx="1440160" cy="194421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b="1" dirty="0" smtClean="0">
                <a:solidFill>
                  <a:schemeClr val="bg1"/>
                </a:solidFill>
                <a:cs typeface="Sultan Medium" pitchFamily="2" charset="-78"/>
              </a:rPr>
              <a:t>المسوحات والتعدادات الاحصائية</a:t>
            </a:r>
          </a:p>
          <a:p>
            <a:pPr algn="ctr"/>
            <a:r>
              <a:rPr lang="ar-IQ" sz="1400" b="1" dirty="0" smtClean="0">
                <a:solidFill>
                  <a:schemeClr val="bg1"/>
                </a:solidFill>
                <a:cs typeface="Sultan Medium" pitchFamily="2" charset="-78"/>
              </a:rPr>
              <a:t>المديريات الفنية ومديريات الاحصاء في المحافظاتِ</a:t>
            </a:r>
            <a:endParaRPr lang="en-US" sz="1400" b="1" dirty="0">
              <a:solidFill>
                <a:schemeClr val="bg1"/>
              </a:solidFill>
              <a:cs typeface="Sultan Medium" pitchFamily="2" charset="-78"/>
            </a:endParaRPr>
          </a:p>
        </p:txBody>
      </p:sp>
      <p:sp>
        <p:nvSpPr>
          <p:cNvPr id="5" name="مستطيل مستدير الزوايا 10"/>
          <p:cNvSpPr/>
          <p:nvPr/>
        </p:nvSpPr>
        <p:spPr>
          <a:xfrm>
            <a:off x="1562098" y="2516582"/>
            <a:ext cx="1440160" cy="20186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السجلات الادارية والانظمة المالية والمسوح</a:t>
            </a:r>
          </a:p>
          <a:p>
            <a:pPr algn="ctr"/>
            <a:r>
              <a:rPr lang="ar-IQ" sz="1400" dirty="0" smtClean="0">
                <a:solidFill>
                  <a:schemeClr val="bg1"/>
                </a:solidFill>
                <a:cs typeface="Sultan Medium" pitchFamily="2" charset="-78"/>
              </a:rPr>
              <a:t>اقسام الاحصاء والمعلوماتية في الوزارات</a:t>
            </a:r>
            <a:endParaRPr lang="en-US" sz="1400" dirty="0">
              <a:solidFill>
                <a:schemeClr val="bg1"/>
              </a:solidFill>
              <a:cs typeface="Sultan Medium" pitchFamily="2" charset="-78"/>
            </a:endParaRPr>
          </a:p>
        </p:txBody>
      </p:sp>
      <p:sp>
        <p:nvSpPr>
          <p:cNvPr id="6" name="مستطيل مستدير الزوايا 11"/>
          <p:cNvSpPr/>
          <p:nvPr/>
        </p:nvSpPr>
        <p:spPr>
          <a:xfrm>
            <a:off x="1547664" y="4797152"/>
            <a:ext cx="1440160" cy="19442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الجهات الساندة الاخرى </a:t>
            </a:r>
          </a:p>
          <a:p>
            <a:pPr algn="ctr"/>
            <a:r>
              <a:rPr lang="ar-IQ" sz="1400" dirty="0" smtClean="0">
                <a:solidFill>
                  <a:schemeClr val="bg1"/>
                </a:solidFill>
                <a:cs typeface="Sultan Medium" pitchFamily="2" charset="-78"/>
              </a:rPr>
              <a:t>المنظمات الدولية والاقليمية والعربية العاملة في مجال الاحصاء</a:t>
            </a:r>
            <a:endParaRPr lang="en-US" sz="1400" dirty="0">
              <a:solidFill>
                <a:schemeClr val="bg1"/>
              </a:solidFill>
              <a:cs typeface="Sultan Medium" pitchFamily="2" charset="-78"/>
            </a:endParaRPr>
          </a:p>
        </p:txBody>
      </p:sp>
      <p:sp>
        <p:nvSpPr>
          <p:cNvPr id="7" name="قوس كبير أيمن 12"/>
          <p:cNvSpPr/>
          <p:nvPr/>
        </p:nvSpPr>
        <p:spPr>
          <a:xfrm>
            <a:off x="3059832" y="1196752"/>
            <a:ext cx="432048" cy="4608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مستطيل مستدير الزوايا 16"/>
          <p:cNvSpPr/>
          <p:nvPr/>
        </p:nvSpPr>
        <p:spPr>
          <a:xfrm>
            <a:off x="3707904" y="2492895"/>
            <a:ext cx="1080120" cy="187220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IQ" dirty="0" smtClean="0">
                <a:cs typeface="Sultan Medium" pitchFamily="2" charset="-78"/>
              </a:rPr>
              <a:t>مراجعة وتصنيف وتبويب البيانات</a:t>
            </a:r>
            <a:endParaRPr lang="en-US" dirty="0">
              <a:cs typeface="Sultan Medium" pitchFamily="2" charset="-78"/>
            </a:endParaRPr>
          </a:p>
        </p:txBody>
      </p:sp>
      <p:cxnSp>
        <p:nvCxnSpPr>
          <p:cNvPr id="9" name="رابط كسهم مستقيم 18"/>
          <p:cNvCxnSpPr/>
          <p:nvPr/>
        </p:nvCxnSpPr>
        <p:spPr>
          <a:xfrm>
            <a:off x="4788024" y="342900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مستطيل مستدير الزوايا 20"/>
          <p:cNvSpPr/>
          <p:nvPr/>
        </p:nvSpPr>
        <p:spPr>
          <a:xfrm>
            <a:off x="5148064" y="2420887"/>
            <a:ext cx="1080120" cy="187220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IQ" dirty="0" smtClean="0">
                <a:cs typeface="Sultan Medium" pitchFamily="2" charset="-78"/>
              </a:rPr>
              <a:t>معالجة وتحليل البيانات واستخراج المؤشرات</a:t>
            </a:r>
            <a:endParaRPr lang="en-US" dirty="0">
              <a:cs typeface="Sultan Medium" pitchFamily="2" charset="-78"/>
            </a:endParaRPr>
          </a:p>
        </p:txBody>
      </p:sp>
      <p:cxnSp>
        <p:nvCxnSpPr>
          <p:cNvPr id="11" name="رابط كسهم مستقيم 21"/>
          <p:cNvCxnSpPr/>
          <p:nvPr/>
        </p:nvCxnSpPr>
        <p:spPr>
          <a:xfrm flipV="1">
            <a:off x="6156176" y="3366083"/>
            <a:ext cx="36004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22"/>
          <p:cNvSpPr/>
          <p:nvPr/>
        </p:nvSpPr>
        <p:spPr>
          <a:xfrm>
            <a:off x="6516216" y="2420888"/>
            <a:ext cx="1224136" cy="18722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IQ" dirty="0" smtClean="0">
                <a:cs typeface="Sultan Medium" pitchFamily="2" charset="-78"/>
              </a:rPr>
              <a:t>انتاج الاحصاءات الرسمية</a:t>
            </a:r>
          </a:p>
          <a:p>
            <a:pPr algn="ctr"/>
            <a:r>
              <a:rPr lang="ar-IQ" dirty="0" smtClean="0">
                <a:cs typeface="Sultan Medium" pitchFamily="2" charset="-78"/>
              </a:rPr>
              <a:t>التقارير والنشرات الاحصائية</a:t>
            </a:r>
            <a:endParaRPr lang="en-US" dirty="0">
              <a:cs typeface="Sultan Medium" pitchFamily="2" charset="-78"/>
            </a:endParaRPr>
          </a:p>
        </p:txBody>
      </p:sp>
      <p:cxnSp>
        <p:nvCxnSpPr>
          <p:cNvPr id="13" name="رابط كسهم مستقيم 24"/>
          <p:cNvCxnSpPr/>
          <p:nvPr/>
        </p:nvCxnSpPr>
        <p:spPr>
          <a:xfrm>
            <a:off x="3059832" y="350100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مستطيل مستدير الزوايا 28"/>
          <p:cNvSpPr/>
          <p:nvPr/>
        </p:nvSpPr>
        <p:spPr>
          <a:xfrm>
            <a:off x="8028384" y="2348880"/>
            <a:ext cx="1080120" cy="18722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dirty="0" smtClean="0">
                <a:cs typeface="Sultan Medium" pitchFamily="2" charset="-78"/>
              </a:rPr>
              <a:t>الاتاحة</a:t>
            </a:r>
          </a:p>
          <a:p>
            <a:pPr algn="ctr"/>
            <a:r>
              <a:rPr lang="ar-IQ" dirty="0" smtClean="0">
                <a:cs typeface="Sultan Medium" pitchFamily="2" charset="-78"/>
              </a:rPr>
              <a:t>والنشر</a:t>
            </a:r>
            <a:endParaRPr lang="en-US" dirty="0">
              <a:cs typeface="Sultan Medium" pitchFamily="2" charset="-78"/>
            </a:endParaRPr>
          </a:p>
        </p:txBody>
      </p:sp>
      <p:cxnSp>
        <p:nvCxnSpPr>
          <p:cNvPr id="15" name="رابط كسهم مستقيم 38"/>
          <p:cNvCxnSpPr/>
          <p:nvPr/>
        </p:nvCxnSpPr>
        <p:spPr>
          <a:xfrm>
            <a:off x="7596336" y="3344450"/>
            <a:ext cx="432048" cy="12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1435" y="2564904"/>
            <a:ext cx="1115616" cy="1872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dirty="0" smtClean="0">
                <a:cs typeface="Sultan Medium" pitchFamily="2" charset="-78"/>
              </a:rPr>
              <a:t>التعرف على احتياجات المستخدمين</a:t>
            </a:r>
            <a:endParaRPr lang="en-US" sz="1400" dirty="0">
              <a:cs typeface="Sultan Medium" pitchFamily="2" charset="-78"/>
            </a:endParaRPr>
          </a:p>
        </p:txBody>
      </p:sp>
      <p:cxnSp>
        <p:nvCxnSpPr>
          <p:cNvPr id="17" name="Straight Arrow Connector 16"/>
          <p:cNvCxnSpPr>
            <a:stCxn id="16" idx="3"/>
            <a:endCxn id="5" idx="1"/>
          </p:cNvCxnSpPr>
          <p:nvPr/>
        </p:nvCxnSpPr>
        <p:spPr>
          <a:xfrm>
            <a:off x="1094181" y="3501009"/>
            <a:ext cx="467917" cy="24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3"/>
          </p:cNvCxnSpPr>
          <p:nvPr/>
        </p:nvCxnSpPr>
        <p:spPr>
          <a:xfrm>
            <a:off x="1094181" y="3501009"/>
            <a:ext cx="453483" cy="2268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63688" y="1124744"/>
            <a:ext cx="1080120" cy="0"/>
          </a:xfrm>
          <a:prstGeom prst="line">
            <a:avLst/>
          </a:prstGeom>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Rectangle 29"/>
          <p:cNvSpPr/>
          <p:nvPr/>
        </p:nvSpPr>
        <p:spPr>
          <a:xfrm>
            <a:off x="4067944" y="188640"/>
            <a:ext cx="3816424" cy="720080"/>
          </a:xfrm>
          <a:custGeom>
            <a:avLst/>
            <a:gdLst>
              <a:gd name="connsiteX0" fmla="*/ 0 w 3816424"/>
              <a:gd name="connsiteY0" fmla="*/ 0 h 720080"/>
              <a:gd name="connsiteX1" fmla="*/ 3816424 w 3816424"/>
              <a:gd name="connsiteY1" fmla="*/ 0 h 720080"/>
              <a:gd name="connsiteX2" fmla="*/ 3816424 w 3816424"/>
              <a:gd name="connsiteY2" fmla="*/ 720080 h 720080"/>
              <a:gd name="connsiteX3" fmla="*/ 0 w 3816424"/>
              <a:gd name="connsiteY3" fmla="*/ 720080 h 720080"/>
              <a:gd name="connsiteX4" fmla="*/ 0 w 3816424"/>
              <a:gd name="connsiteY4" fmla="*/ 0 h 720080"/>
              <a:gd name="connsiteX0" fmla="*/ 0 w 3816424"/>
              <a:gd name="connsiteY0" fmla="*/ 0 h 720080"/>
              <a:gd name="connsiteX1" fmla="*/ 3816424 w 3816424"/>
              <a:gd name="connsiteY1" fmla="*/ 0 h 720080"/>
              <a:gd name="connsiteX2" fmla="*/ 3761833 w 3816424"/>
              <a:gd name="connsiteY2" fmla="*/ 679137 h 720080"/>
              <a:gd name="connsiteX3" fmla="*/ 0 w 3816424"/>
              <a:gd name="connsiteY3" fmla="*/ 720080 h 720080"/>
              <a:gd name="connsiteX4" fmla="*/ 0 w 3816424"/>
              <a:gd name="connsiteY4" fmla="*/ 0 h 720080"/>
              <a:gd name="connsiteX0" fmla="*/ 68239 w 3816424"/>
              <a:gd name="connsiteY0" fmla="*/ 81887 h 720080"/>
              <a:gd name="connsiteX1" fmla="*/ 3816424 w 3816424"/>
              <a:gd name="connsiteY1" fmla="*/ 0 h 720080"/>
              <a:gd name="connsiteX2" fmla="*/ 3761833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720890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693594 w 3816424"/>
              <a:gd name="connsiteY2" fmla="*/ 624546 h 720080"/>
              <a:gd name="connsiteX3" fmla="*/ 0 w 3816424"/>
              <a:gd name="connsiteY3" fmla="*/ 720080 h 720080"/>
              <a:gd name="connsiteX4" fmla="*/ 68239 w 3816424"/>
              <a:gd name="connsiteY4" fmla="*/ 81887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424" h="720080">
                <a:moveTo>
                  <a:pt x="68239" y="81887"/>
                </a:moveTo>
                <a:lnTo>
                  <a:pt x="3816424" y="0"/>
                </a:lnTo>
                <a:lnTo>
                  <a:pt x="3693594" y="624546"/>
                </a:lnTo>
                <a:lnTo>
                  <a:pt x="0" y="720080"/>
                </a:lnTo>
                <a:lnTo>
                  <a:pt x="68239" y="81887"/>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solidFill>
                  <a:schemeClr val="accent4">
                    <a:lumMod val="50000"/>
                  </a:schemeClr>
                </a:solidFill>
                <a:cs typeface="Sultan Medium" pitchFamily="2" charset="-78"/>
              </a:rPr>
              <a:t>دور التنسيق في مراحل العمل الاحصائي</a:t>
            </a:r>
            <a:endParaRPr lang="en-US" b="1" dirty="0">
              <a:solidFill>
                <a:schemeClr val="accent4">
                  <a:lumMod val="50000"/>
                </a:schemeClr>
              </a:solidFill>
              <a:cs typeface="Sultan Medium" pitchFamily="2" charset="-78"/>
            </a:endParaRPr>
          </a:p>
        </p:txBody>
      </p:sp>
      <p:cxnSp>
        <p:nvCxnSpPr>
          <p:cNvPr id="21" name="رابط كسهم مستقيم 33"/>
          <p:cNvCxnSpPr>
            <a:stCxn id="16" idx="3"/>
          </p:cNvCxnSpPr>
          <p:nvPr/>
        </p:nvCxnSpPr>
        <p:spPr>
          <a:xfrm flipV="1">
            <a:off x="1094181" y="1628801"/>
            <a:ext cx="432048"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707904" y="4437113"/>
            <a:ext cx="5184576" cy="230425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2800" dirty="0" smtClean="0">
                <a:cs typeface="Sultan Medium" pitchFamily="2" charset="-78"/>
              </a:rPr>
              <a:t>-3 </a:t>
            </a:r>
            <a:r>
              <a:rPr lang="ar-IQ" sz="2800" dirty="0" smtClean="0">
                <a:cs typeface="Sultan Medium" pitchFamily="2" charset="-78"/>
              </a:rPr>
              <a:t>تصنيف </a:t>
            </a:r>
            <a:r>
              <a:rPr lang="ar-IQ" sz="2800" dirty="0">
                <a:cs typeface="Sultan Medium" pitchFamily="2" charset="-78"/>
              </a:rPr>
              <a:t>وتبويب البيانات:</a:t>
            </a:r>
            <a:endParaRPr lang="en-US" sz="2800" dirty="0">
              <a:cs typeface="Sultan Medium" pitchFamily="2" charset="-78"/>
            </a:endParaRPr>
          </a:p>
          <a:p>
            <a:pPr algn="just"/>
            <a:r>
              <a:rPr lang="ar-IQ" sz="2800" dirty="0">
                <a:cs typeface="Sultan Medium" pitchFamily="2" charset="-78"/>
              </a:rPr>
              <a:t>ويتم ذلك باستخدام  التصانيف والادلة والمفاهيم الدولية المعتمدة عالميا والتي تحكم جودة النظام الاحصائي .</a:t>
            </a:r>
            <a:endParaRPr lang="en-US" sz="2800" dirty="0">
              <a:cs typeface="Sultan Medium" pitchFamily="2" charset="-78"/>
            </a:endParaRPr>
          </a:p>
        </p:txBody>
      </p:sp>
    </p:spTree>
    <p:extLst>
      <p:ext uri="{BB962C8B-B14F-4D97-AF65-F5344CB8AC3E}">
        <p14:creationId xmlns:p14="http://schemas.microsoft.com/office/powerpoint/2010/main" val="2493647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7"/>
          <p:cNvSpPr/>
          <p:nvPr/>
        </p:nvSpPr>
        <p:spPr>
          <a:xfrm>
            <a:off x="1619672" y="260648"/>
            <a:ext cx="1440160" cy="194421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b="1" dirty="0" smtClean="0">
                <a:solidFill>
                  <a:schemeClr val="bg1"/>
                </a:solidFill>
                <a:cs typeface="Sultan Medium" pitchFamily="2" charset="-78"/>
              </a:rPr>
              <a:t>المسوحات والتعدادات الاحصائية</a:t>
            </a:r>
          </a:p>
          <a:p>
            <a:pPr algn="ctr"/>
            <a:r>
              <a:rPr lang="ar-IQ" sz="1400" b="1" dirty="0" smtClean="0">
                <a:solidFill>
                  <a:schemeClr val="bg1"/>
                </a:solidFill>
                <a:cs typeface="Sultan Medium" pitchFamily="2" charset="-78"/>
              </a:rPr>
              <a:t>المديريات الفنية ومديريات الاحصاء في المحافظاتِ</a:t>
            </a:r>
            <a:endParaRPr lang="en-US" sz="1400" b="1" dirty="0">
              <a:solidFill>
                <a:schemeClr val="bg1"/>
              </a:solidFill>
              <a:cs typeface="Sultan Medium" pitchFamily="2" charset="-78"/>
            </a:endParaRPr>
          </a:p>
        </p:txBody>
      </p:sp>
      <p:sp>
        <p:nvSpPr>
          <p:cNvPr id="5" name="مستطيل مستدير الزوايا 10"/>
          <p:cNvSpPr/>
          <p:nvPr/>
        </p:nvSpPr>
        <p:spPr>
          <a:xfrm>
            <a:off x="1562098" y="2516582"/>
            <a:ext cx="1440160" cy="201864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السجلات الادارية والانظمة المالية والمسوح</a:t>
            </a:r>
          </a:p>
          <a:p>
            <a:pPr algn="ctr"/>
            <a:r>
              <a:rPr lang="ar-IQ" sz="1400" dirty="0" smtClean="0">
                <a:solidFill>
                  <a:schemeClr val="bg1"/>
                </a:solidFill>
                <a:cs typeface="Sultan Medium" pitchFamily="2" charset="-78"/>
              </a:rPr>
              <a:t>اقسام الاحصاء والمعلوماتية في الوزارات</a:t>
            </a:r>
            <a:endParaRPr lang="en-US" sz="1400" dirty="0">
              <a:solidFill>
                <a:schemeClr val="bg1"/>
              </a:solidFill>
              <a:cs typeface="Sultan Medium" pitchFamily="2" charset="-78"/>
            </a:endParaRPr>
          </a:p>
        </p:txBody>
      </p:sp>
      <p:sp>
        <p:nvSpPr>
          <p:cNvPr id="6" name="مستطيل مستدير الزوايا 11"/>
          <p:cNvSpPr/>
          <p:nvPr/>
        </p:nvSpPr>
        <p:spPr>
          <a:xfrm>
            <a:off x="1547664" y="4797152"/>
            <a:ext cx="1440160" cy="19442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IQ" sz="1400" dirty="0" smtClean="0">
                <a:solidFill>
                  <a:schemeClr val="bg1"/>
                </a:solidFill>
                <a:cs typeface="Sultan Medium" pitchFamily="2" charset="-78"/>
              </a:rPr>
              <a:t>الجهات الساندة الاخرى </a:t>
            </a:r>
          </a:p>
          <a:p>
            <a:pPr algn="ctr"/>
            <a:r>
              <a:rPr lang="ar-IQ" sz="1400" dirty="0" smtClean="0">
                <a:solidFill>
                  <a:schemeClr val="bg1"/>
                </a:solidFill>
                <a:cs typeface="Sultan Medium" pitchFamily="2" charset="-78"/>
              </a:rPr>
              <a:t>المنظمات الدولية والاقليمية والعربية العاملة في مجال الاحصاء</a:t>
            </a:r>
            <a:endParaRPr lang="en-US" sz="1400" dirty="0">
              <a:solidFill>
                <a:schemeClr val="bg1"/>
              </a:solidFill>
              <a:cs typeface="Sultan Medium" pitchFamily="2" charset="-78"/>
            </a:endParaRPr>
          </a:p>
        </p:txBody>
      </p:sp>
      <p:sp>
        <p:nvSpPr>
          <p:cNvPr id="7" name="قوس كبير أيمن 12"/>
          <p:cNvSpPr/>
          <p:nvPr/>
        </p:nvSpPr>
        <p:spPr>
          <a:xfrm>
            <a:off x="3059832" y="1196752"/>
            <a:ext cx="432048" cy="4608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مستطيل مستدير الزوايا 16"/>
          <p:cNvSpPr/>
          <p:nvPr/>
        </p:nvSpPr>
        <p:spPr>
          <a:xfrm>
            <a:off x="3707904" y="2492895"/>
            <a:ext cx="1080120" cy="187220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IQ" dirty="0" smtClean="0">
                <a:cs typeface="Sultan Medium" pitchFamily="2" charset="-78"/>
              </a:rPr>
              <a:t>مراجعة وتصنيف وتبويب البيانات</a:t>
            </a:r>
            <a:endParaRPr lang="en-US" dirty="0">
              <a:cs typeface="Sultan Medium" pitchFamily="2" charset="-78"/>
            </a:endParaRPr>
          </a:p>
        </p:txBody>
      </p:sp>
      <p:cxnSp>
        <p:nvCxnSpPr>
          <p:cNvPr id="9" name="رابط كسهم مستقيم 18"/>
          <p:cNvCxnSpPr/>
          <p:nvPr/>
        </p:nvCxnSpPr>
        <p:spPr>
          <a:xfrm>
            <a:off x="4788024" y="342900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مستطيل مستدير الزوايا 20"/>
          <p:cNvSpPr/>
          <p:nvPr/>
        </p:nvSpPr>
        <p:spPr>
          <a:xfrm>
            <a:off x="5148064" y="2420887"/>
            <a:ext cx="1080120" cy="187220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IQ" dirty="0" smtClean="0">
                <a:cs typeface="Sultan Medium" pitchFamily="2" charset="-78"/>
              </a:rPr>
              <a:t>معالجة وتحليل البيانات واستخراج المؤشرات</a:t>
            </a:r>
            <a:endParaRPr lang="en-US" dirty="0">
              <a:cs typeface="Sultan Medium" pitchFamily="2" charset="-78"/>
            </a:endParaRPr>
          </a:p>
        </p:txBody>
      </p:sp>
      <p:cxnSp>
        <p:nvCxnSpPr>
          <p:cNvPr id="11" name="رابط كسهم مستقيم 21"/>
          <p:cNvCxnSpPr/>
          <p:nvPr/>
        </p:nvCxnSpPr>
        <p:spPr>
          <a:xfrm flipV="1">
            <a:off x="6156176" y="3366083"/>
            <a:ext cx="36004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22"/>
          <p:cNvSpPr/>
          <p:nvPr/>
        </p:nvSpPr>
        <p:spPr>
          <a:xfrm>
            <a:off x="6516216" y="2420888"/>
            <a:ext cx="1224136" cy="18722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IQ" dirty="0" smtClean="0">
                <a:cs typeface="Sultan Medium" pitchFamily="2" charset="-78"/>
              </a:rPr>
              <a:t>انتاج الاحصاءات الرسمية</a:t>
            </a:r>
          </a:p>
          <a:p>
            <a:pPr algn="ctr"/>
            <a:r>
              <a:rPr lang="ar-IQ" dirty="0" smtClean="0">
                <a:cs typeface="Sultan Medium" pitchFamily="2" charset="-78"/>
              </a:rPr>
              <a:t>التقارير والنشرات الاحصائية</a:t>
            </a:r>
            <a:endParaRPr lang="en-US" dirty="0">
              <a:cs typeface="Sultan Medium" pitchFamily="2" charset="-78"/>
            </a:endParaRPr>
          </a:p>
        </p:txBody>
      </p:sp>
      <p:cxnSp>
        <p:nvCxnSpPr>
          <p:cNvPr id="13" name="رابط كسهم مستقيم 24"/>
          <p:cNvCxnSpPr/>
          <p:nvPr/>
        </p:nvCxnSpPr>
        <p:spPr>
          <a:xfrm>
            <a:off x="3059832" y="350100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مستطيل مستدير الزوايا 28"/>
          <p:cNvSpPr/>
          <p:nvPr/>
        </p:nvSpPr>
        <p:spPr>
          <a:xfrm>
            <a:off x="8028384" y="2348880"/>
            <a:ext cx="1080120" cy="18722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dirty="0" smtClean="0">
                <a:cs typeface="Sultan Medium" pitchFamily="2" charset="-78"/>
              </a:rPr>
              <a:t>الاتاحة</a:t>
            </a:r>
          </a:p>
          <a:p>
            <a:pPr algn="ctr"/>
            <a:r>
              <a:rPr lang="ar-IQ" dirty="0" smtClean="0">
                <a:cs typeface="Sultan Medium" pitchFamily="2" charset="-78"/>
              </a:rPr>
              <a:t>والنشر</a:t>
            </a:r>
            <a:endParaRPr lang="en-US" dirty="0">
              <a:cs typeface="Sultan Medium" pitchFamily="2" charset="-78"/>
            </a:endParaRPr>
          </a:p>
        </p:txBody>
      </p:sp>
      <p:cxnSp>
        <p:nvCxnSpPr>
          <p:cNvPr id="15" name="رابط كسهم مستقيم 38"/>
          <p:cNvCxnSpPr/>
          <p:nvPr/>
        </p:nvCxnSpPr>
        <p:spPr>
          <a:xfrm>
            <a:off x="7596336" y="3344450"/>
            <a:ext cx="432048" cy="12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1435" y="2564904"/>
            <a:ext cx="1115616" cy="1872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dirty="0" smtClean="0">
                <a:cs typeface="Sultan Medium" pitchFamily="2" charset="-78"/>
              </a:rPr>
              <a:t>التعرف على احتياجات المستخدمين</a:t>
            </a:r>
            <a:endParaRPr lang="en-US" sz="1400" dirty="0">
              <a:cs typeface="Sultan Medium" pitchFamily="2" charset="-78"/>
            </a:endParaRPr>
          </a:p>
        </p:txBody>
      </p:sp>
      <p:cxnSp>
        <p:nvCxnSpPr>
          <p:cNvPr id="17" name="Straight Arrow Connector 16"/>
          <p:cNvCxnSpPr>
            <a:stCxn id="16" idx="3"/>
            <a:endCxn id="5" idx="1"/>
          </p:cNvCxnSpPr>
          <p:nvPr/>
        </p:nvCxnSpPr>
        <p:spPr>
          <a:xfrm>
            <a:off x="1094181" y="3501009"/>
            <a:ext cx="467917" cy="24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3"/>
          </p:cNvCxnSpPr>
          <p:nvPr/>
        </p:nvCxnSpPr>
        <p:spPr>
          <a:xfrm>
            <a:off x="1094181" y="3501009"/>
            <a:ext cx="453483" cy="2268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63688" y="1124744"/>
            <a:ext cx="1080120" cy="0"/>
          </a:xfrm>
          <a:prstGeom prst="line">
            <a:avLst/>
          </a:prstGeom>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Rectangle 29"/>
          <p:cNvSpPr/>
          <p:nvPr/>
        </p:nvSpPr>
        <p:spPr>
          <a:xfrm>
            <a:off x="4067944" y="188640"/>
            <a:ext cx="3816424" cy="720080"/>
          </a:xfrm>
          <a:custGeom>
            <a:avLst/>
            <a:gdLst>
              <a:gd name="connsiteX0" fmla="*/ 0 w 3816424"/>
              <a:gd name="connsiteY0" fmla="*/ 0 h 720080"/>
              <a:gd name="connsiteX1" fmla="*/ 3816424 w 3816424"/>
              <a:gd name="connsiteY1" fmla="*/ 0 h 720080"/>
              <a:gd name="connsiteX2" fmla="*/ 3816424 w 3816424"/>
              <a:gd name="connsiteY2" fmla="*/ 720080 h 720080"/>
              <a:gd name="connsiteX3" fmla="*/ 0 w 3816424"/>
              <a:gd name="connsiteY3" fmla="*/ 720080 h 720080"/>
              <a:gd name="connsiteX4" fmla="*/ 0 w 3816424"/>
              <a:gd name="connsiteY4" fmla="*/ 0 h 720080"/>
              <a:gd name="connsiteX0" fmla="*/ 0 w 3816424"/>
              <a:gd name="connsiteY0" fmla="*/ 0 h 720080"/>
              <a:gd name="connsiteX1" fmla="*/ 3816424 w 3816424"/>
              <a:gd name="connsiteY1" fmla="*/ 0 h 720080"/>
              <a:gd name="connsiteX2" fmla="*/ 3761833 w 3816424"/>
              <a:gd name="connsiteY2" fmla="*/ 679137 h 720080"/>
              <a:gd name="connsiteX3" fmla="*/ 0 w 3816424"/>
              <a:gd name="connsiteY3" fmla="*/ 720080 h 720080"/>
              <a:gd name="connsiteX4" fmla="*/ 0 w 3816424"/>
              <a:gd name="connsiteY4" fmla="*/ 0 h 720080"/>
              <a:gd name="connsiteX0" fmla="*/ 68239 w 3816424"/>
              <a:gd name="connsiteY0" fmla="*/ 81887 h 720080"/>
              <a:gd name="connsiteX1" fmla="*/ 3816424 w 3816424"/>
              <a:gd name="connsiteY1" fmla="*/ 0 h 720080"/>
              <a:gd name="connsiteX2" fmla="*/ 3761833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720890 w 3816424"/>
              <a:gd name="connsiteY2" fmla="*/ 679137 h 720080"/>
              <a:gd name="connsiteX3" fmla="*/ 0 w 3816424"/>
              <a:gd name="connsiteY3" fmla="*/ 720080 h 720080"/>
              <a:gd name="connsiteX4" fmla="*/ 68239 w 3816424"/>
              <a:gd name="connsiteY4" fmla="*/ 81887 h 720080"/>
              <a:gd name="connsiteX0" fmla="*/ 68239 w 3816424"/>
              <a:gd name="connsiteY0" fmla="*/ 81887 h 720080"/>
              <a:gd name="connsiteX1" fmla="*/ 3816424 w 3816424"/>
              <a:gd name="connsiteY1" fmla="*/ 0 h 720080"/>
              <a:gd name="connsiteX2" fmla="*/ 3693594 w 3816424"/>
              <a:gd name="connsiteY2" fmla="*/ 624546 h 720080"/>
              <a:gd name="connsiteX3" fmla="*/ 0 w 3816424"/>
              <a:gd name="connsiteY3" fmla="*/ 720080 h 720080"/>
              <a:gd name="connsiteX4" fmla="*/ 68239 w 3816424"/>
              <a:gd name="connsiteY4" fmla="*/ 81887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424" h="720080">
                <a:moveTo>
                  <a:pt x="68239" y="81887"/>
                </a:moveTo>
                <a:lnTo>
                  <a:pt x="3816424" y="0"/>
                </a:lnTo>
                <a:lnTo>
                  <a:pt x="3693594" y="624546"/>
                </a:lnTo>
                <a:lnTo>
                  <a:pt x="0" y="720080"/>
                </a:lnTo>
                <a:lnTo>
                  <a:pt x="68239" y="81887"/>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b="1" dirty="0" smtClean="0">
                <a:solidFill>
                  <a:schemeClr val="accent4">
                    <a:lumMod val="50000"/>
                  </a:schemeClr>
                </a:solidFill>
                <a:cs typeface="Sultan Medium" pitchFamily="2" charset="-78"/>
              </a:rPr>
              <a:t>دور التنسيق في مراحل العمل الاحصائي</a:t>
            </a:r>
            <a:endParaRPr lang="en-US" b="1" dirty="0">
              <a:solidFill>
                <a:schemeClr val="accent4">
                  <a:lumMod val="50000"/>
                </a:schemeClr>
              </a:solidFill>
              <a:cs typeface="Sultan Medium" pitchFamily="2" charset="-78"/>
            </a:endParaRPr>
          </a:p>
        </p:txBody>
      </p:sp>
      <p:cxnSp>
        <p:nvCxnSpPr>
          <p:cNvPr id="21" name="رابط كسهم مستقيم 33"/>
          <p:cNvCxnSpPr>
            <a:stCxn id="16" idx="3"/>
          </p:cNvCxnSpPr>
          <p:nvPr/>
        </p:nvCxnSpPr>
        <p:spPr>
          <a:xfrm flipV="1">
            <a:off x="1094181" y="1628801"/>
            <a:ext cx="432048"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563888" y="4437113"/>
            <a:ext cx="5400600" cy="23042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n-US" sz="2400" dirty="0" smtClean="0">
                <a:cs typeface="Sultan Medium" pitchFamily="2" charset="-78"/>
              </a:rPr>
              <a:t>-4 </a:t>
            </a:r>
            <a:r>
              <a:rPr lang="ar-IQ" sz="2400" dirty="0" smtClean="0">
                <a:cs typeface="Sultan Medium" pitchFamily="2" charset="-78"/>
              </a:rPr>
              <a:t>معالجة </a:t>
            </a:r>
            <a:r>
              <a:rPr lang="ar-IQ" sz="2400" dirty="0">
                <a:cs typeface="Sultan Medium" pitchFamily="2" charset="-78"/>
              </a:rPr>
              <a:t>وتحليل البيانات واستخراج المؤشرات:</a:t>
            </a:r>
            <a:endParaRPr lang="en-US" sz="2400" dirty="0">
              <a:cs typeface="Sultan Medium" pitchFamily="2" charset="-78"/>
            </a:endParaRPr>
          </a:p>
          <a:p>
            <a:pPr algn="just"/>
            <a:r>
              <a:rPr lang="ar-IQ" sz="2400" dirty="0">
                <a:cs typeface="Sultan Medium" pitchFamily="2" charset="-78"/>
              </a:rPr>
              <a:t>ويتم ذلك من خلال الانظمة والبرامج المستخدمة في معالجة   البيانات واستخراج النتائج .</a:t>
            </a:r>
            <a:endParaRPr lang="en-US" sz="2400" dirty="0">
              <a:cs typeface="Sultan Medium" pitchFamily="2" charset="-78"/>
            </a:endParaRPr>
          </a:p>
        </p:txBody>
      </p:sp>
    </p:spTree>
    <p:extLst>
      <p:ext uri="{BB962C8B-B14F-4D97-AF65-F5344CB8AC3E}">
        <p14:creationId xmlns:p14="http://schemas.microsoft.com/office/powerpoint/2010/main" val="758831457"/>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نسق1">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عنصري">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9533690_TF02801115.potx" id="{8653D7BB-ACEF-4613-88FE-78E9B5096477}" vid="{B1E3B6A0-F8D2-4069-ACBF-448A6147B50F}"/>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نسق1</Template>
  <TotalTime>703</TotalTime>
  <Words>1193</Words>
  <Application>Microsoft Office PowerPoint</Application>
  <PresentationFormat>عرض على الشاشة (3:4)‏</PresentationFormat>
  <Paragraphs>129</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نسق1</vt:lpstr>
      <vt:lpstr>تطوير اليات تنسيق العمل الاحصائي بين الجهاز المركزي للإحصاء واقسام الاحصاء في الوزارات والهيئات غير المرتبطة بوزارة والجهات الساندة الاخرى</vt:lpstr>
      <vt:lpstr>مفهوم التنسيق والتكامل الاحصائي :</vt:lpstr>
      <vt:lpstr>اهداف عملية التنسيق</vt:lpstr>
      <vt:lpstr>أدوات عملية التنسيق</vt:lpstr>
      <vt:lpstr>واقع عملية التنسيق الاحصائي بين الجهاز المركزي للإحصاء واقسام الاحصاء في الوزارات والهيئات غير المرتبطة بوزارة والجهات الساندة الاخرى</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اليات تطوير عملية التنسيق بين الجهاز المركزي للإحصاء واقسام الاحصاء في وزارات واجهزة الدولة غير المرتبطة بوزارة :</vt:lpstr>
      <vt:lpstr>اولاً: اعتماد مبدا الشراكة مع اقسام الاحصاء في الوزارات واجهزة الدولة</vt:lpstr>
      <vt:lpstr>ثانياً: تعزيز مبدأ العمل اللامركزي في اجهزة الدولة</vt:lpstr>
      <vt:lpstr>ثالثاً: تحسين ورفع مكانة  اقسام الاحصاء في الوزارات واجهزة الدولة</vt:lpstr>
      <vt:lpstr>عرض تقديمي في PowerPoint</vt:lpstr>
      <vt:lpstr>شاكرين لأصغائكم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تطوير اليات تنسيق العمل بين الجهاز المركزي للاحصاء واقسام الاحصاء في الوزارات والهيئات غير المرتبطة بوزارة والجهات الساندة الاخرى</dc:title>
  <dc:creator>pc</dc:creator>
  <cp:lastModifiedBy>pc</cp:lastModifiedBy>
  <cp:revision>64</cp:revision>
  <cp:lastPrinted>2017-12-25T10:32:05Z</cp:lastPrinted>
  <dcterms:created xsi:type="dcterms:W3CDTF">2017-12-21T06:53:35Z</dcterms:created>
  <dcterms:modified xsi:type="dcterms:W3CDTF">2017-12-26T05:24:18Z</dcterms:modified>
</cp:coreProperties>
</file>